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78" r:id="rId6"/>
    <p:sldId id="261" r:id="rId7"/>
    <p:sldId id="262" r:id="rId8"/>
    <p:sldId id="286" r:id="rId9"/>
    <p:sldId id="287" r:id="rId10"/>
    <p:sldId id="284" r:id="rId11"/>
    <p:sldId id="274" r:id="rId12"/>
    <p:sldId id="266" r:id="rId13"/>
    <p:sldId id="267" r:id="rId14"/>
    <p:sldId id="269" r:id="rId15"/>
    <p:sldId id="288" r:id="rId16"/>
    <p:sldId id="280" r:id="rId17"/>
    <p:sldId id="271" r:id="rId18"/>
    <p:sldId id="268" r:id="rId19"/>
    <p:sldId id="289" r:id="rId20"/>
    <p:sldId id="273" r:id="rId21"/>
    <p:sldId id="277" r:id="rId22"/>
    <p:sldId id="276"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41D0B-7700-72BE-6E05-726ADA433BE6}" v="38" dt="2025-09-15T11:00:39.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D" userId="S::dpatel132.317@chadwellprimaryschool.co.uk::84530804-34e0-490c-911c-aa61c08b4e5d" providerId="AD" clId="Web-{E26E75EF-A097-8756-EA98-5C23932BE363}"/>
    <pc:docChg chg="addSld delSld modSld sldOrd">
      <pc:chgData name="Patel, D" userId="S::dpatel132.317@chadwellprimaryschool.co.uk::84530804-34e0-490c-911c-aa61c08b4e5d" providerId="AD" clId="Web-{E26E75EF-A097-8756-EA98-5C23932BE363}" dt="2025-09-08T16:27:08.238" v="12" actId="1076"/>
      <pc:docMkLst>
        <pc:docMk/>
      </pc:docMkLst>
      <pc:sldChg chg="del">
        <pc:chgData name="Patel, D" userId="S::dpatel132.317@chadwellprimaryschool.co.uk::84530804-34e0-490c-911c-aa61c08b4e5d" providerId="AD" clId="Web-{E26E75EF-A097-8756-EA98-5C23932BE363}" dt="2025-09-08T16:26:54.644" v="8"/>
        <pc:sldMkLst>
          <pc:docMk/>
          <pc:sldMk cId="2627720346" sldId="270"/>
        </pc:sldMkLst>
      </pc:sldChg>
      <pc:sldChg chg="del">
        <pc:chgData name="Patel, D" userId="S::dpatel132.317@chadwellprimaryschool.co.uk::84530804-34e0-490c-911c-aa61c08b4e5d" providerId="AD" clId="Web-{E26E75EF-A097-8756-EA98-5C23932BE363}" dt="2025-09-08T16:26:07.627" v="0"/>
        <pc:sldMkLst>
          <pc:docMk/>
          <pc:sldMk cId="2334547971" sldId="272"/>
        </pc:sldMkLst>
      </pc:sldChg>
      <pc:sldChg chg="ord">
        <pc:chgData name="Patel, D" userId="S::dpatel132.317@chadwellprimaryschool.co.uk::84530804-34e0-490c-911c-aa61c08b4e5d" providerId="AD" clId="Web-{E26E75EF-A097-8756-EA98-5C23932BE363}" dt="2025-09-08T16:26:44.832" v="4"/>
        <pc:sldMkLst>
          <pc:docMk/>
          <pc:sldMk cId="792410077" sldId="274"/>
        </pc:sldMkLst>
      </pc:sldChg>
      <pc:sldChg chg="add ord">
        <pc:chgData name="Patel, D" userId="S::dpatel132.317@chadwellprimaryschool.co.uk::84530804-34e0-490c-911c-aa61c08b4e5d" providerId="AD" clId="Web-{E26E75EF-A097-8756-EA98-5C23932BE363}" dt="2025-09-08T16:26:44.832" v="5"/>
        <pc:sldMkLst>
          <pc:docMk/>
          <pc:sldMk cId="3446159143" sldId="284"/>
        </pc:sldMkLst>
      </pc:sldChg>
      <pc:sldChg chg="add ord">
        <pc:chgData name="Patel, D" userId="S::dpatel132.317@chadwellprimaryschool.co.uk::84530804-34e0-490c-911c-aa61c08b4e5d" providerId="AD" clId="Web-{E26E75EF-A097-8756-EA98-5C23932BE363}" dt="2025-09-08T16:26:44.832" v="7"/>
        <pc:sldMkLst>
          <pc:docMk/>
          <pc:sldMk cId="1408776156" sldId="286"/>
        </pc:sldMkLst>
      </pc:sldChg>
      <pc:sldChg chg="add ord">
        <pc:chgData name="Patel, D" userId="S::dpatel132.317@chadwellprimaryschool.co.uk::84530804-34e0-490c-911c-aa61c08b4e5d" providerId="AD" clId="Web-{E26E75EF-A097-8756-EA98-5C23932BE363}" dt="2025-09-08T16:26:44.832" v="6"/>
        <pc:sldMkLst>
          <pc:docMk/>
          <pc:sldMk cId="1628860893" sldId="287"/>
        </pc:sldMkLst>
      </pc:sldChg>
      <pc:sldChg chg="modSp add">
        <pc:chgData name="Patel, D" userId="S::dpatel132.317@chadwellprimaryschool.co.uk::84530804-34e0-490c-911c-aa61c08b4e5d" providerId="AD" clId="Web-{E26E75EF-A097-8756-EA98-5C23932BE363}" dt="2025-09-08T16:27:08.238" v="12" actId="1076"/>
        <pc:sldMkLst>
          <pc:docMk/>
          <pc:sldMk cId="1958517773" sldId="288"/>
        </pc:sldMkLst>
        <pc:spChg chg="mod">
          <ac:chgData name="Patel, D" userId="S::dpatel132.317@chadwellprimaryschool.co.uk::84530804-34e0-490c-911c-aa61c08b4e5d" providerId="AD" clId="Web-{E26E75EF-A097-8756-EA98-5C23932BE363}" dt="2025-09-08T16:27:08.238" v="12" actId="1076"/>
          <ac:spMkLst>
            <pc:docMk/>
            <pc:sldMk cId="1958517773" sldId="288"/>
            <ac:spMk id="3" creationId="{C68B0732-4250-86F7-96EE-B4D47246ADEB}"/>
          </ac:spMkLst>
        </pc:spChg>
      </pc:sldChg>
    </pc:docChg>
  </pc:docChgLst>
  <pc:docChgLst>
    <pc:chgData name="Patel, D" userId="S::dpatel132.317@chadwellprimaryschool.co.uk::84530804-34e0-490c-911c-aa61c08b4e5d" providerId="AD" clId="Web-{20E731E6-BC69-6CD4-B3DB-1FDBADC49058}"/>
    <pc:docChg chg="addSld delSld modSld sldOrd">
      <pc:chgData name="Patel, D" userId="S::dpatel132.317@chadwellprimaryschool.co.uk::84530804-34e0-490c-911c-aa61c08b4e5d" providerId="AD" clId="Web-{20E731E6-BC69-6CD4-B3DB-1FDBADC49058}" dt="2025-09-10T11:35:54.078" v="27" actId="1076"/>
      <pc:docMkLst>
        <pc:docMk/>
      </pc:docMkLst>
      <pc:sldChg chg="ord">
        <pc:chgData name="Patel, D" userId="S::dpatel132.317@chadwellprimaryschool.co.uk::84530804-34e0-490c-911c-aa61c08b4e5d" providerId="AD" clId="Web-{20E731E6-BC69-6CD4-B3DB-1FDBADC49058}" dt="2025-09-10T11:35:01.934" v="1"/>
        <pc:sldMkLst>
          <pc:docMk/>
          <pc:sldMk cId="2700011727" sldId="268"/>
        </pc:sldMkLst>
      </pc:sldChg>
      <pc:sldChg chg="addSp modSp new">
        <pc:chgData name="Patel, D" userId="S::dpatel132.317@chadwellprimaryschool.co.uk::84530804-34e0-490c-911c-aa61c08b4e5d" providerId="AD" clId="Web-{20E731E6-BC69-6CD4-B3DB-1FDBADC49058}" dt="2025-09-10T11:35:54.078" v="27" actId="1076"/>
        <pc:sldMkLst>
          <pc:docMk/>
          <pc:sldMk cId="2629707787" sldId="289"/>
        </pc:sldMkLst>
        <pc:spChg chg="mod">
          <ac:chgData name="Patel, D" userId="S::dpatel132.317@chadwellprimaryschool.co.uk::84530804-34e0-490c-911c-aa61c08b4e5d" providerId="AD" clId="Web-{20E731E6-BC69-6CD4-B3DB-1FDBADC49058}" dt="2025-09-10T11:35:54.078" v="27" actId="1076"/>
          <ac:spMkLst>
            <pc:docMk/>
            <pc:sldMk cId="2629707787" sldId="289"/>
            <ac:spMk id="2" creationId="{550A71E0-62A7-1666-A5EF-6B97E9F9A74D}"/>
          </ac:spMkLst>
        </pc:spChg>
        <pc:picChg chg="add mod">
          <ac:chgData name="Patel, D" userId="S::dpatel132.317@chadwellprimaryschool.co.uk::84530804-34e0-490c-911c-aa61c08b4e5d" providerId="AD" clId="Web-{20E731E6-BC69-6CD4-B3DB-1FDBADC49058}" dt="2025-09-10T11:35:38.653" v="22" actId="1076"/>
          <ac:picMkLst>
            <pc:docMk/>
            <pc:sldMk cId="2629707787" sldId="289"/>
            <ac:picMk id="3" creationId="{CB6980F5-B11D-A9FC-20EC-206422DB38CB}"/>
          </ac:picMkLst>
        </pc:picChg>
      </pc:sldChg>
      <pc:sldChg chg="new del">
        <pc:chgData name="Patel, D" userId="S::dpatel132.317@chadwellprimaryschool.co.uk::84530804-34e0-490c-911c-aa61c08b4e5d" providerId="AD" clId="Web-{20E731E6-BC69-6CD4-B3DB-1FDBADC49058}" dt="2025-09-10T11:35:06.059" v="3"/>
        <pc:sldMkLst>
          <pc:docMk/>
          <pc:sldMk cId="3698590254" sldId="289"/>
        </pc:sldMkLst>
      </pc:sldChg>
    </pc:docChg>
  </pc:docChgLst>
  <pc:docChgLst>
    <pc:chgData name="Patel, D" userId="S::dpatel132.317@chadwellprimaryschool.co.uk::84530804-34e0-490c-911c-aa61c08b4e5d" providerId="AD" clId="Web-{224AA1A7-F655-F920-F617-053704E19149}"/>
    <pc:docChg chg="modSld">
      <pc:chgData name="Patel, D" userId="S::dpatel132.317@chadwellprimaryschool.co.uk::84530804-34e0-490c-911c-aa61c08b4e5d" providerId="AD" clId="Web-{224AA1A7-F655-F920-F617-053704E19149}" dt="2025-09-09T16:24:42.810" v="288" actId="20577"/>
      <pc:docMkLst>
        <pc:docMk/>
      </pc:docMkLst>
      <pc:sldChg chg="modSp">
        <pc:chgData name="Patel, D" userId="S::dpatel132.317@chadwellprimaryschool.co.uk::84530804-34e0-490c-911c-aa61c08b4e5d" providerId="AD" clId="Web-{224AA1A7-F655-F920-F617-053704E19149}" dt="2025-09-09T16:09:42.442" v="4" actId="20577"/>
        <pc:sldMkLst>
          <pc:docMk/>
          <pc:sldMk cId="176498451" sldId="256"/>
        </pc:sldMkLst>
        <pc:spChg chg="mod">
          <ac:chgData name="Patel, D" userId="S::dpatel132.317@chadwellprimaryschool.co.uk::84530804-34e0-490c-911c-aa61c08b4e5d" providerId="AD" clId="Web-{224AA1A7-F655-F920-F617-053704E19149}" dt="2025-09-09T16:09:42.442" v="4" actId="20577"/>
          <ac:spMkLst>
            <pc:docMk/>
            <pc:sldMk cId="176498451" sldId="256"/>
            <ac:spMk id="3" creationId="{00000000-0000-0000-0000-000000000000}"/>
          </ac:spMkLst>
        </pc:spChg>
      </pc:sldChg>
      <pc:sldChg chg="addSp delSp modSp delAnim">
        <pc:chgData name="Patel, D" userId="S::dpatel132.317@chadwellprimaryschool.co.uk::84530804-34e0-490c-911c-aa61c08b4e5d" providerId="AD" clId="Web-{224AA1A7-F655-F920-F617-053704E19149}" dt="2025-09-09T16:15:25.232" v="131" actId="1076"/>
        <pc:sldMkLst>
          <pc:docMk/>
          <pc:sldMk cId="953254451" sldId="266"/>
        </pc:sldMkLst>
        <pc:spChg chg="mod">
          <ac:chgData name="Patel, D" userId="S::dpatel132.317@chadwellprimaryschool.co.uk::84530804-34e0-490c-911c-aa61c08b4e5d" providerId="AD" clId="Web-{224AA1A7-F655-F920-F617-053704E19149}" dt="2025-09-09T16:15:13.763" v="124" actId="20577"/>
          <ac:spMkLst>
            <pc:docMk/>
            <pc:sldMk cId="953254451" sldId="266"/>
            <ac:spMk id="3" creationId="{00000000-0000-0000-0000-000000000000}"/>
          </ac:spMkLst>
        </pc:spChg>
        <pc:picChg chg="add mod">
          <ac:chgData name="Patel, D" userId="S::dpatel132.317@chadwellprimaryschool.co.uk::84530804-34e0-490c-911c-aa61c08b4e5d" providerId="AD" clId="Web-{224AA1A7-F655-F920-F617-053704E19149}" dt="2025-09-09T16:11:30.955" v="41" actId="1076"/>
          <ac:picMkLst>
            <pc:docMk/>
            <pc:sldMk cId="953254451" sldId="266"/>
            <ac:picMk id="4" creationId="{2B800E13-3660-35F0-5E52-2B942FEB72C8}"/>
          </ac:picMkLst>
        </pc:picChg>
        <pc:picChg chg="add mod">
          <ac:chgData name="Patel, D" userId="S::dpatel132.317@chadwellprimaryschool.co.uk::84530804-34e0-490c-911c-aa61c08b4e5d" providerId="AD" clId="Web-{224AA1A7-F655-F920-F617-053704E19149}" dt="2025-09-09T16:15:19.700" v="127" actId="1076"/>
          <ac:picMkLst>
            <pc:docMk/>
            <pc:sldMk cId="953254451" sldId="266"/>
            <ac:picMk id="6" creationId="{0A8DE27C-1B0F-3C78-3F64-5933EA4B9394}"/>
          </ac:picMkLst>
        </pc:picChg>
        <pc:picChg chg="add mod">
          <ac:chgData name="Patel, D" userId="S::dpatel132.317@chadwellprimaryschool.co.uk::84530804-34e0-490c-911c-aa61c08b4e5d" providerId="AD" clId="Web-{224AA1A7-F655-F920-F617-053704E19149}" dt="2025-09-09T16:15:20.544" v="128" actId="1076"/>
          <ac:picMkLst>
            <pc:docMk/>
            <pc:sldMk cId="953254451" sldId="266"/>
            <ac:picMk id="7" creationId="{61D06F83-ECDE-9909-7894-3E73C4F42809}"/>
          </ac:picMkLst>
        </pc:picChg>
        <pc:picChg chg="add mod">
          <ac:chgData name="Patel, D" userId="S::dpatel132.317@chadwellprimaryschool.co.uk::84530804-34e0-490c-911c-aa61c08b4e5d" providerId="AD" clId="Web-{224AA1A7-F655-F920-F617-053704E19149}" dt="2025-09-09T16:15:23.138" v="130" actId="1076"/>
          <ac:picMkLst>
            <pc:docMk/>
            <pc:sldMk cId="953254451" sldId="266"/>
            <ac:picMk id="9" creationId="{A1713B95-7142-AD3C-41FC-A28C9492579E}"/>
          </ac:picMkLst>
        </pc:picChg>
        <pc:picChg chg="add mod">
          <ac:chgData name="Patel, D" userId="S::dpatel132.317@chadwellprimaryschool.co.uk::84530804-34e0-490c-911c-aa61c08b4e5d" providerId="AD" clId="Web-{224AA1A7-F655-F920-F617-053704E19149}" dt="2025-09-09T16:14:33.355" v="119" actId="1076"/>
          <ac:picMkLst>
            <pc:docMk/>
            <pc:sldMk cId="953254451" sldId="266"/>
            <ac:picMk id="10" creationId="{67F0AAB0-2568-2D75-1972-30EA012DA575}"/>
          </ac:picMkLst>
        </pc:picChg>
        <pc:picChg chg="add mod">
          <ac:chgData name="Patel, D" userId="S::dpatel132.317@chadwellprimaryschool.co.uk::84530804-34e0-490c-911c-aa61c08b4e5d" providerId="AD" clId="Web-{224AA1A7-F655-F920-F617-053704E19149}" dt="2025-09-09T16:15:25.232" v="131" actId="1076"/>
          <ac:picMkLst>
            <pc:docMk/>
            <pc:sldMk cId="953254451" sldId="266"/>
            <ac:picMk id="11" creationId="{362B6B22-1904-7858-D597-42FE6893F24F}"/>
          </ac:picMkLst>
        </pc:picChg>
      </pc:sldChg>
      <pc:sldChg chg="modSp">
        <pc:chgData name="Patel, D" userId="S::dpatel132.317@chadwellprimaryschool.co.uk::84530804-34e0-490c-911c-aa61c08b4e5d" providerId="AD" clId="Web-{224AA1A7-F655-F920-F617-053704E19149}" dt="2025-09-09T16:16:40.046" v="226" actId="1076"/>
        <pc:sldMkLst>
          <pc:docMk/>
          <pc:sldMk cId="2935141384" sldId="269"/>
        </pc:sldMkLst>
        <pc:spChg chg="mod">
          <ac:chgData name="Patel, D" userId="S::dpatel132.317@chadwellprimaryschool.co.uk::84530804-34e0-490c-911c-aa61c08b4e5d" providerId="AD" clId="Web-{224AA1A7-F655-F920-F617-053704E19149}" dt="2025-09-09T16:16:40.046" v="226" actId="1076"/>
          <ac:spMkLst>
            <pc:docMk/>
            <pc:sldMk cId="2935141384" sldId="269"/>
            <ac:spMk id="3" creationId="{00000000-0000-0000-0000-000000000000}"/>
          </ac:spMkLst>
        </pc:spChg>
      </pc:sldChg>
      <pc:sldChg chg="modSp">
        <pc:chgData name="Patel, D" userId="S::dpatel132.317@chadwellprimaryschool.co.uk::84530804-34e0-490c-911c-aa61c08b4e5d" providerId="AD" clId="Web-{224AA1A7-F655-F920-F617-053704E19149}" dt="2025-09-09T16:10:55.686" v="36" actId="20577"/>
        <pc:sldMkLst>
          <pc:docMk/>
          <pc:sldMk cId="792410077" sldId="274"/>
        </pc:sldMkLst>
        <pc:spChg chg="mod">
          <ac:chgData name="Patel, D" userId="S::dpatel132.317@chadwellprimaryschool.co.uk::84530804-34e0-490c-911c-aa61c08b4e5d" providerId="AD" clId="Web-{224AA1A7-F655-F920-F617-053704E19149}" dt="2025-09-09T16:10:55.686" v="36" actId="20577"/>
          <ac:spMkLst>
            <pc:docMk/>
            <pc:sldMk cId="792410077" sldId="274"/>
            <ac:spMk id="3" creationId="{00000000-0000-0000-0000-000000000000}"/>
          </ac:spMkLst>
        </pc:spChg>
      </pc:sldChg>
      <pc:sldChg chg="modSp">
        <pc:chgData name="Patel, D" userId="S::dpatel132.317@chadwellprimaryschool.co.uk::84530804-34e0-490c-911c-aa61c08b4e5d" providerId="AD" clId="Web-{224AA1A7-F655-F920-F617-053704E19149}" dt="2025-09-09T16:19:16.131" v="285" actId="20577"/>
        <pc:sldMkLst>
          <pc:docMk/>
          <pc:sldMk cId="2254865073" sldId="275"/>
        </pc:sldMkLst>
        <pc:spChg chg="mod">
          <ac:chgData name="Patel, D" userId="S::dpatel132.317@chadwellprimaryschool.co.uk::84530804-34e0-490c-911c-aa61c08b4e5d" providerId="AD" clId="Web-{224AA1A7-F655-F920-F617-053704E19149}" dt="2025-09-09T16:19:16.131" v="285" actId="20577"/>
          <ac:spMkLst>
            <pc:docMk/>
            <pc:sldMk cId="2254865073" sldId="275"/>
            <ac:spMk id="2" creationId="{00000000-0000-0000-0000-000000000000}"/>
          </ac:spMkLst>
        </pc:spChg>
      </pc:sldChg>
      <pc:sldChg chg="modSp">
        <pc:chgData name="Patel, D" userId="S::dpatel132.317@chadwellprimaryschool.co.uk::84530804-34e0-490c-911c-aa61c08b4e5d" providerId="AD" clId="Web-{224AA1A7-F655-F920-F617-053704E19149}" dt="2025-09-09T16:24:42.810" v="288" actId="20577"/>
        <pc:sldMkLst>
          <pc:docMk/>
          <pc:sldMk cId="3994917445" sldId="276"/>
        </pc:sldMkLst>
        <pc:spChg chg="mod">
          <ac:chgData name="Patel, D" userId="S::dpatel132.317@chadwellprimaryschool.co.uk::84530804-34e0-490c-911c-aa61c08b4e5d" providerId="AD" clId="Web-{224AA1A7-F655-F920-F617-053704E19149}" dt="2025-09-09T16:24:42.810" v="288" actId="20577"/>
          <ac:spMkLst>
            <pc:docMk/>
            <pc:sldMk cId="3994917445" sldId="276"/>
            <ac:spMk id="7" creationId="{00000000-0000-0000-0000-000000000000}"/>
          </ac:spMkLst>
        </pc:spChg>
      </pc:sldChg>
      <pc:sldChg chg="modSp">
        <pc:chgData name="Patel, D" userId="S::dpatel132.317@chadwellprimaryschool.co.uk::84530804-34e0-490c-911c-aa61c08b4e5d" providerId="AD" clId="Web-{224AA1A7-F655-F920-F617-053704E19149}" dt="2025-09-09T16:18:20.691" v="283" actId="20577"/>
        <pc:sldMkLst>
          <pc:docMk/>
          <pc:sldMk cId="2956939445" sldId="277"/>
        </pc:sldMkLst>
        <pc:spChg chg="mod">
          <ac:chgData name="Patel, D" userId="S::dpatel132.317@chadwellprimaryschool.co.uk::84530804-34e0-490c-911c-aa61c08b4e5d" providerId="AD" clId="Web-{224AA1A7-F655-F920-F617-053704E19149}" dt="2025-09-09T16:18:20.691" v="283" actId="20577"/>
          <ac:spMkLst>
            <pc:docMk/>
            <pc:sldMk cId="2956939445" sldId="277"/>
            <ac:spMk id="3" creationId="{00000000-0000-0000-0000-000000000000}"/>
          </ac:spMkLst>
        </pc:spChg>
      </pc:sldChg>
      <pc:sldChg chg="modSp">
        <pc:chgData name="Patel, D" userId="S::dpatel132.317@chadwellprimaryschool.co.uk::84530804-34e0-490c-911c-aa61c08b4e5d" providerId="AD" clId="Web-{224AA1A7-F655-F920-F617-053704E19149}" dt="2025-09-09T16:09:51.365" v="6" actId="20577"/>
        <pc:sldMkLst>
          <pc:docMk/>
          <pc:sldMk cId="2982979484" sldId="278"/>
        </pc:sldMkLst>
        <pc:spChg chg="mod">
          <ac:chgData name="Patel, D" userId="S::dpatel132.317@chadwellprimaryschool.co.uk::84530804-34e0-490c-911c-aa61c08b4e5d" providerId="AD" clId="Web-{224AA1A7-F655-F920-F617-053704E19149}" dt="2025-09-09T16:09:51.365" v="6" actId="20577"/>
          <ac:spMkLst>
            <pc:docMk/>
            <pc:sldMk cId="2982979484" sldId="278"/>
            <ac:spMk id="5" creationId="{00000000-0000-0000-0000-000000000000}"/>
          </ac:spMkLst>
        </pc:spChg>
      </pc:sldChg>
      <pc:sldChg chg="modSp">
        <pc:chgData name="Patel, D" userId="S::dpatel132.317@chadwellprimaryschool.co.uk::84530804-34e0-490c-911c-aa61c08b4e5d" providerId="AD" clId="Web-{224AA1A7-F655-F920-F617-053704E19149}" dt="2025-09-09T16:17:00.937" v="227" actId="20577"/>
        <pc:sldMkLst>
          <pc:docMk/>
          <pc:sldMk cId="1958517773" sldId="288"/>
        </pc:sldMkLst>
        <pc:spChg chg="mod">
          <ac:chgData name="Patel, D" userId="S::dpatel132.317@chadwellprimaryschool.co.uk::84530804-34e0-490c-911c-aa61c08b4e5d" providerId="AD" clId="Web-{224AA1A7-F655-F920-F617-053704E19149}" dt="2025-09-09T16:17:00.937" v="227" actId="20577"/>
          <ac:spMkLst>
            <pc:docMk/>
            <pc:sldMk cId="1958517773" sldId="288"/>
            <ac:spMk id="2" creationId="{E0765D25-EC55-D3DC-E2CC-BBAE4D4D7F92}"/>
          </ac:spMkLst>
        </pc:spChg>
      </pc:sldChg>
    </pc:docChg>
  </pc:docChgLst>
  <pc:docChgLst>
    <pc:chgData name="Patel, D" userId="S::dpatel132.317@chadwellprimaryschool.co.uk::84530804-34e0-490c-911c-aa61c08b4e5d" providerId="AD" clId="Web-{CD08F9B8-8EA7-C12A-809A-886F8E87EEF1}"/>
    <pc:docChg chg="sldOrd">
      <pc:chgData name="Patel, D" userId="S::dpatel132.317@chadwellprimaryschool.co.uk::84530804-34e0-490c-911c-aa61c08b4e5d" providerId="AD" clId="Web-{CD08F9B8-8EA7-C12A-809A-886F8E87EEF1}" dt="2025-09-08T16:31:24.351" v="2"/>
      <pc:docMkLst>
        <pc:docMk/>
      </pc:docMkLst>
      <pc:sldChg chg="ord">
        <pc:chgData name="Patel, D" userId="S::dpatel132.317@chadwellprimaryschool.co.uk::84530804-34e0-490c-911c-aa61c08b4e5d" providerId="AD" clId="Web-{CD08F9B8-8EA7-C12A-809A-886F8E87EEF1}" dt="2025-09-08T16:31:24.351" v="0"/>
        <pc:sldMkLst>
          <pc:docMk/>
          <pc:sldMk cId="3446159143" sldId="284"/>
        </pc:sldMkLst>
      </pc:sldChg>
      <pc:sldChg chg="ord">
        <pc:chgData name="Patel, D" userId="S::dpatel132.317@chadwellprimaryschool.co.uk::84530804-34e0-490c-911c-aa61c08b4e5d" providerId="AD" clId="Web-{CD08F9B8-8EA7-C12A-809A-886F8E87EEF1}" dt="2025-09-08T16:31:24.351" v="2"/>
        <pc:sldMkLst>
          <pc:docMk/>
          <pc:sldMk cId="1408776156" sldId="286"/>
        </pc:sldMkLst>
      </pc:sldChg>
      <pc:sldChg chg="ord">
        <pc:chgData name="Patel, D" userId="S::dpatel132.317@chadwellprimaryschool.co.uk::84530804-34e0-490c-911c-aa61c08b4e5d" providerId="AD" clId="Web-{CD08F9B8-8EA7-C12A-809A-886F8E87EEF1}" dt="2025-09-08T16:31:24.351" v="1"/>
        <pc:sldMkLst>
          <pc:docMk/>
          <pc:sldMk cId="1628860893" sldId="287"/>
        </pc:sldMkLst>
      </pc:sldChg>
    </pc:docChg>
  </pc:docChgLst>
  <pc:docChgLst>
    <pc:chgData name="Patel, D" userId="S::dpatel132.317@chadwellprimaryschool.co.uk::84530804-34e0-490c-911c-aa61c08b4e5d" providerId="AD" clId="Web-{61A41D0B-7700-72BE-6E05-726ADA433BE6}"/>
    <pc:docChg chg="modSld">
      <pc:chgData name="Patel, D" userId="S::dpatel132.317@chadwellprimaryschool.co.uk::84530804-34e0-490c-911c-aa61c08b4e5d" providerId="AD" clId="Web-{61A41D0B-7700-72BE-6E05-726ADA433BE6}" dt="2025-09-15T11:00:39.976" v="23" actId="1076"/>
      <pc:docMkLst>
        <pc:docMk/>
      </pc:docMkLst>
      <pc:sldChg chg="addSp modSp">
        <pc:chgData name="Patel, D" userId="S::dpatel132.317@chadwellprimaryschool.co.uk::84530804-34e0-490c-911c-aa61c08b4e5d" providerId="AD" clId="Web-{61A41D0B-7700-72BE-6E05-726ADA433BE6}" dt="2025-09-15T11:00:39.976" v="23" actId="1076"/>
        <pc:sldMkLst>
          <pc:docMk/>
          <pc:sldMk cId="2629707787" sldId="289"/>
        </pc:sldMkLst>
        <pc:spChg chg="add mod">
          <ac:chgData name="Patel, D" userId="S::dpatel132.317@chadwellprimaryschool.co.uk::84530804-34e0-490c-911c-aa61c08b4e5d" providerId="AD" clId="Web-{61A41D0B-7700-72BE-6E05-726ADA433BE6}" dt="2025-09-15T11:00:39.976" v="23" actId="1076"/>
          <ac:spMkLst>
            <pc:docMk/>
            <pc:sldMk cId="2629707787" sldId="289"/>
            <ac:spMk id="4" creationId="{C97A394C-1F15-B2E8-3085-0DB9FDC061C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7492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14626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446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55463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901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64657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1642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686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782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401047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94242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1D5AC4-EBF7-4BA7-BAF8-94EF4AFFBAC5}" type="datetimeFigureOut">
              <a:rPr lang="en-GB" smtClean="0"/>
              <a:t>15/09/2025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13508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B1D5AC4-EBF7-4BA7-BAF8-94EF4AFFBAC5}" type="datetimeFigureOut">
              <a:rPr lang="en-GB" smtClean="0"/>
              <a:t>15/09/2025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30910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5AC4-EBF7-4BA7-BAF8-94EF4AFFBAC5}" type="datetimeFigureOut">
              <a:rPr lang="en-GB" smtClean="0"/>
              <a:t>15/09/2025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2323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98985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Tree>
    <p:extLst>
      <p:ext uri="{BB962C8B-B14F-4D97-AF65-F5344CB8AC3E}">
        <p14:creationId xmlns:p14="http://schemas.microsoft.com/office/powerpoint/2010/main" val="298068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1D5AC4-EBF7-4BA7-BAF8-94EF4AFFBAC5}" type="datetimeFigureOut">
              <a:rPr lang="en-GB" smtClean="0"/>
              <a:t>15/09/2025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B4FAF8-057A-4474-8AFA-729EEACEE57C}" type="slidenum">
              <a:rPr lang="en-GB" smtClean="0"/>
              <a:t>‹#›</a:t>
            </a:fld>
            <a:endParaRPr lang="en-GB"/>
          </a:p>
        </p:txBody>
      </p:sp>
    </p:spTree>
    <p:extLst>
      <p:ext uri="{BB962C8B-B14F-4D97-AF65-F5344CB8AC3E}">
        <p14:creationId xmlns:p14="http://schemas.microsoft.com/office/powerpoint/2010/main" val="39868209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9163"/>
            <a:ext cx="7766936" cy="1646302"/>
          </a:xfrm>
        </p:spPr>
        <p:txBody>
          <a:bodyPr/>
          <a:lstStyle/>
          <a:p>
            <a:pPr algn="ctr"/>
            <a:r>
              <a:rPr lang="en-GB">
                <a:solidFill>
                  <a:schemeClr val="tx1"/>
                </a:solidFill>
                <a:latin typeface="Comic Sans MS"/>
              </a:rPr>
              <a:t>Year 2 Welcome Meeting</a:t>
            </a:r>
            <a:endParaRPr lang="en-US">
              <a:solidFill>
                <a:schemeClr val="tx1"/>
              </a:solidFill>
            </a:endParaRPr>
          </a:p>
        </p:txBody>
      </p:sp>
      <p:sp>
        <p:nvSpPr>
          <p:cNvPr id="3" name="Subtitle 2"/>
          <p:cNvSpPr>
            <a:spLocks noGrp="1"/>
          </p:cNvSpPr>
          <p:nvPr>
            <p:ph type="subTitle" idx="1"/>
          </p:nvPr>
        </p:nvSpPr>
        <p:spPr>
          <a:xfrm>
            <a:off x="1507067" y="5740676"/>
            <a:ext cx="7766936" cy="1096899"/>
          </a:xfrm>
        </p:spPr>
        <p:txBody>
          <a:bodyPr>
            <a:normAutofit/>
          </a:bodyPr>
          <a:lstStyle/>
          <a:p>
            <a:pPr algn="ctr"/>
            <a:r>
              <a:rPr lang="en-GB" sz="4400" i="1" dirty="0">
                <a:solidFill>
                  <a:srgbClr val="0070C0"/>
                </a:solidFill>
                <a:latin typeface="Comic Sans MS"/>
              </a:rPr>
              <a:t>2025 - 2026</a:t>
            </a:r>
          </a:p>
        </p:txBody>
      </p:sp>
      <p:pic>
        <p:nvPicPr>
          <p:cNvPr id="1028"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947" y="1895465"/>
            <a:ext cx="3741510" cy="354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34" y="187375"/>
            <a:ext cx="8596668" cy="1320800"/>
          </a:xfrm>
        </p:spPr>
        <p:txBody>
          <a:bodyPr>
            <a:normAutofit/>
          </a:bodyPr>
          <a:lstStyle/>
          <a:p>
            <a:pPr algn="ctr"/>
            <a:r>
              <a:rPr lang="en-GB" sz="5500" b="1" u="sng">
                <a:solidFill>
                  <a:schemeClr val="tx1"/>
                </a:solidFill>
                <a:latin typeface="Comic Sans MS"/>
              </a:rPr>
              <a:t>Reading</a:t>
            </a:r>
          </a:p>
        </p:txBody>
      </p:sp>
      <p:sp>
        <p:nvSpPr>
          <p:cNvPr id="3" name="Content Placeholder 2"/>
          <p:cNvSpPr>
            <a:spLocks noGrp="1"/>
          </p:cNvSpPr>
          <p:nvPr>
            <p:ph idx="1"/>
          </p:nvPr>
        </p:nvSpPr>
        <p:spPr>
          <a:xfrm>
            <a:off x="547152" y="1115079"/>
            <a:ext cx="11514666" cy="5377216"/>
          </a:xfrm>
        </p:spPr>
        <p:txBody>
          <a:bodyPr vert="horz" lIns="91440" tIns="45720" rIns="91440" bIns="45720" rtlCol="0" anchor="t">
            <a:noAutofit/>
          </a:bodyPr>
          <a:lstStyle/>
          <a:p>
            <a:pPr marL="0" indent="0" algn="just" fontAlgn="t">
              <a:buNone/>
            </a:pPr>
            <a:r>
              <a:rPr lang="en-GB" sz="2400">
                <a:latin typeface="Comic Sans MS"/>
              </a:rPr>
              <a:t>We teach reading through: </a:t>
            </a:r>
            <a:endParaRPr lang="en-US"/>
          </a:p>
          <a:p>
            <a:pPr algn="just" fontAlgn="t"/>
            <a:r>
              <a:rPr lang="en-GB" sz="2400">
                <a:latin typeface="Comic Sans MS"/>
              </a:rPr>
              <a:t>Use of the Oxford Reading Tree scheme to teach Reading (de-coding, segmenting, blending and vocabulary) as well as reading skills (prediction, comprehension, features of books)</a:t>
            </a:r>
          </a:p>
          <a:p>
            <a:pPr algn="just" fontAlgn="t"/>
            <a:r>
              <a:rPr lang="en-GB" sz="2400">
                <a:latin typeface="Comic Sans MS"/>
              </a:rPr>
              <a:t>Free choice of books from class reading area </a:t>
            </a:r>
          </a:p>
          <a:p>
            <a:pPr algn="just" fontAlgn="t"/>
            <a:r>
              <a:rPr lang="en-GB" sz="2400">
                <a:latin typeface="Comic Sans MS"/>
              </a:rPr>
              <a:t>Free choice of books from school library </a:t>
            </a:r>
          </a:p>
          <a:p>
            <a:pPr algn="just" fontAlgn="t"/>
            <a:r>
              <a:rPr lang="en-GB" sz="2400">
                <a:latin typeface="Comic Sans MS"/>
              </a:rPr>
              <a:t>Guided Reading to teach specific types of reading skills </a:t>
            </a:r>
          </a:p>
          <a:p>
            <a:pPr algn="just" fontAlgn="t"/>
            <a:r>
              <a:rPr lang="en-GB" sz="2400">
                <a:latin typeface="Comic Sans MS"/>
              </a:rPr>
              <a:t>Reading and the teaching of books in English lessons – whole school</a:t>
            </a:r>
            <a:endParaRPr lang="en-GB" sz="2400" b="1">
              <a:latin typeface="Comic Sans MS"/>
            </a:endParaRPr>
          </a:p>
          <a:p>
            <a:pPr marL="0" indent="0" algn="just" fontAlgn="t">
              <a:buNone/>
            </a:pPr>
            <a:r>
              <a:rPr lang="en-GB" sz="2400" b="1">
                <a:latin typeface="Comic Sans MS"/>
              </a:rPr>
              <a:t>You could:</a:t>
            </a:r>
          </a:p>
          <a:p>
            <a:pPr algn="just" fontAlgn="t"/>
            <a:r>
              <a:rPr lang="en-GB" sz="2400">
                <a:latin typeface="Comic Sans MS"/>
              </a:rPr>
              <a:t>Visit your local library</a:t>
            </a:r>
          </a:p>
          <a:p>
            <a:pPr algn="just" fontAlgn="t"/>
            <a:r>
              <a:rPr lang="en-GB" sz="2400">
                <a:latin typeface="Comic Sans MS"/>
              </a:rPr>
              <a:t>Have story time before bed</a:t>
            </a:r>
          </a:p>
          <a:p>
            <a:pPr algn="just" fontAlgn="t"/>
            <a:r>
              <a:rPr lang="en-GB" sz="2400">
                <a:latin typeface="Comic Sans MS"/>
              </a:rPr>
              <a:t>Read regularly with your child</a:t>
            </a:r>
          </a:p>
          <a:p>
            <a:pPr algn="just"/>
            <a:endParaRPr lang="en-GB" sz="2400">
              <a:latin typeface="Comic Sans MS"/>
            </a:endParaRPr>
          </a:p>
        </p:txBody>
      </p:sp>
      <p:sp>
        <p:nvSpPr>
          <p:cNvPr id="4" name="TextBox 3">
            <a:extLst>
              <a:ext uri="{FF2B5EF4-FFF2-40B4-BE49-F238E27FC236}">
                <a16:creationId xmlns:a16="http://schemas.microsoft.com/office/drawing/2014/main" id="{C0CE5FB4-56F0-039C-8419-317616538CB2}"/>
              </a:ext>
            </a:extLst>
          </p:cNvPr>
          <p:cNvSpPr txBox="1"/>
          <p:nvPr/>
        </p:nvSpPr>
        <p:spPr>
          <a:xfrm>
            <a:off x="6432467" y="536368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There is a charge for any lost/damaged books depending on the value</a:t>
            </a:r>
          </a:p>
        </p:txBody>
      </p:sp>
    </p:spTree>
    <p:extLst>
      <p:ext uri="{BB962C8B-B14F-4D97-AF65-F5344CB8AC3E}">
        <p14:creationId xmlns:p14="http://schemas.microsoft.com/office/powerpoint/2010/main" val="31995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10" y="179264"/>
            <a:ext cx="8596668" cy="1320800"/>
          </a:xfrm>
        </p:spPr>
        <p:txBody>
          <a:bodyPr>
            <a:normAutofit/>
          </a:bodyPr>
          <a:lstStyle/>
          <a:p>
            <a:pPr algn="ctr"/>
            <a:r>
              <a:rPr lang="en-GB" sz="5500" b="1" u="sng">
                <a:solidFill>
                  <a:schemeClr val="tx1"/>
                </a:solidFill>
                <a:latin typeface="Comic Sans MS"/>
              </a:rPr>
              <a:t>Re</a:t>
            </a:r>
            <a:r>
              <a:rPr lang="en-GB" sz="5500" u="sng">
                <a:solidFill>
                  <a:schemeClr val="tx1"/>
                </a:solidFill>
                <a:latin typeface="Comic Sans MS"/>
              </a:rPr>
              <a:t>a</a:t>
            </a:r>
            <a:r>
              <a:rPr lang="en-GB" sz="5500" b="1" u="sng">
                <a:solidFill>
                  <a:schemeClr val="tx1"/>
                </a:solidFill>
                <a:latin typeface="Comic Sans MS"/>
              </a:rPr>
              <a:t>ding books</a:t>
            </a:r>
          </a:p>
        </p:txBody>
      </p:sp>
      <p:sp>
        <p:nvSpPr>
          <p:cNvPr id="3" name="Content Placeholder 2"/>
          <p:cNvSpPr>
            <a:spLocks noGrp="1"/>
          </p:cNvSpPr>
          <p:nvPr>
            <p:ph idx="1"/>
          </p:nvPr>
        </p:nvSpPr>
        <p:spPr>
          <a:xfrm>
            <a:off x="428335" y="1215979"/>
            <a:ext cx="11333891" cy="5253813"/>
          </a:xfrm>
        </p:spPr>
        <p:txBody>
          <a:bodyPr vert="horz" lIns="91440" tIns="45720" rIns="91440" bIns="45720" rtlCol="0" anchor="t">
            <a:noAutofit/>
          </a:bodyPr>
          <a:lstStyle/>
          <a:p>
            <a:pPr>
              <a:lnSpc>
                <a:spcPct val="150000"/>
              </a:lnSpc>
            </a:pPr>
            <a:r>
              <a:rPr lang="en-GB" sz="2400" dirty="0">
                <a:latin typeface="Comic Sans MS"/>
              </a:rPr>
              <a:t>Children will change their books </a:t>
            </a:r>
            <a:r>
              <a:rPr lang="en-GB" sz="2400" b="1" dirty="0">
                <a:latin typeface="Comic Sans MS"/>
              </a:rPr>
              <a:t>at least once a week</a:t>
            </a:r>
            <a:r>
              <a:rPr lang="en-GB" sz="2400" dirty="0">
                <a:latin typeface="Comic Sans MS"/>
              </a:rPr>
              <a:t>.</a:t>
            </a:r>
          </a:p>
          <a:p>
            <a:pPr>
              <a:lnSpc>
                <a:spcPct val="150000"/>
              </a:lnSpc>
            </a:pPr>
            <a:r>
              <a:rPr lang="en-GB" sz="2400" dirty="0">
                <a:latin typeface="Comic Sans MS"/>
              </a:rPr>
              <a:t>Please ensure children read their book more than once.</a:t>
            </a:r>
          </a:p>
          <a:p>
            <a:pPr>
              <a:lnSpc>
                <a:spcPct val="150000"/>
              </a:lnSpc>
            </a:pPr>
            <a:r>
              <a:rPr lang="en-GB" sz="2400" dirty="0">
                <a:latin typeface="Comic Sans MS"/>
              </a:rPr>
              <a:t>Please read with your child as often as possible. </a:t>
            </a:r>
          </a:p>
          <a:p>
            <a:pPr>
              <a:lnSpc>
                <a:spcPct val="150000"/>
              </a:lnSpc>
            </a:pPr>
            <a:r>
              <a:rPr lang="en-GB" sz="2400" dirty="0">
                <a:latin typeface="Comic Sans MS"/>
              </a:rPr>
              <a:t>It is essential to talk through the book with your child and ask them questions to monitor their understanding and deepen their comprehension skills. </a:t>
            </a:r>
          </a:p>
          <a:p>
            <a:pPr>
              <a:lnSpc>
                <a:spcPct val="150000"/>
              </a:lnSpc>
            </a:pPr>
            <a:r>
              <a:rPr lang="en-GB" sz="2400" dirty="0">
                <a:latin typeface="Comic Sans MS"/>
              </a:rPr>
              <a:t>Reading stage books are expected to be in school every day and taken home every day. Children will need to bring in book bags to carry their books to avoid them getting damaged/lost.</a:t>
            </a:r>
          </a:p>
        </p:txBody>
      </p:sp>
      <p:pic>
        <p:nvPicPr>
          <p:cNvPr id="12292" name="Picture 4" descr="Reading Rocks Clipart Wwwpixsharkcom Images - Dr Seuss Reading Clipart -  Free HD Transparent PNG - Festivalclaca.cat"/>
          <p:cNvPicPr>
            <a:picLocks noChangeAspect="1" noChangeArrowheads="1"/>
          </p:cNvPicPr>
          <p:nvPr/>
        </p:nvPicPr>
        <p:blipFill rotWithShape="1">
          <a:blip r:embed="rId2">
            <a:extLst>
              <a:ext uri="{28A0092B-C50C-407E-A947-70E740481C1C}">
                <a14:useLocalDpi xmlns:a14="http://schemas.microsoft.com/office/drawing/2010/main" val="0"/>
              </a:ext>
            </a:extLst>
          </a:blip>
          <a:srcRect t="19079" b="18699"/>
          <a:stretch/>
        </p:blipFill>
        <p:spPr bwMode="auto">
          <a:xfrm>
            <a:off x="9400780" y="0"/>
            <a:ext cx="2690134" cy="167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4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C812-E7BA-71AE-494D-581080A9D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65D25-EC55-D3DC-E2CC-BBAE4D4D7F92}"/>
              </a:ext>
            </a:extLst>
          </p:cNvPr>
          <p:cNvSpPr>
            <a:spLocks noGrp="1"/>
          </p:cNvSpPr>
          <p:nvPr>
            <p:ph type="title"/>
          </p:nvPr>
        </p:nvSpPr>
        <p:spPr>
          <a:xfrm>
            <a:off x="1795361" y="493623"/>
            <a:ext cx="8596668" cy="1320800"/>
          </a:xfrm>
        </p:spPr>
        <p:txBody>
          <a:bodyPr>
            <a:normAutofit/>
          </a:bodyPr>
          <a:lstStyle/>
          <a:p>
            <a:pPr algn="ctr"/>
            <a:r>
              <a:rPr lang="en-GB" sz="4400" b="1" u="sng" dirty="0">
                <a:solidFill>
                  <a:schemeClr val="tx1"/>
                </a:solidFill>
                <a:latin typeface="NTFPreCursivefk"/>
              </a:rPr>
              <a:t>Maths – Maths Mastery</a:t>
            </a:r>
            <a:endParaRPr lang="en-GB" sz="4400" b="1" u="sng" dirty="0">
              <a:solidFill>
                <a:schemeClr val="tx1"/>
              </a:solidFill>
              <a:latin typeface="NTFPreCursivefk" panose="03000400000000000000" pitchFamily="66" charset="0"/>
            </a:endParaRPr>
          </a:p>
        </p:txBody>
      </p:sp>
      <p:sp>
        <p:nvSpPr>
          <p:cNvPr id="3" name="Content Placeholder 2">
            <a:extLst>
              <a:ext uri="{FF2B5EF4-FFF2-40B4-BE49-F238E27FC236}">
                <a16:creationId xmlns:a16="http://schemas.microsoft.com/office/drawing/2014/main" id="{C68B0732-4250-86F7-96EE-B4D47246ADEB}"/>
              </a:ext>
            </a:extLst>
          </p:cNvPr>
          <p:cNvSpPr>
            <a:spLocks noGrp="1"/>
          </p:cNvSpPr>
          <p:nvPr>
            <p:ph idx="1"/>
          </p:nvPr>
        </p:nvSpPr>
        <p:spPr>
          <a:xfrm>
            <a:off x="341613" y="1811585"/>
            <a:ext cx="8774159" cy="4551787"/>
          </a:xfrm>
        </p:spPr>
        <p:txBody>
          <a:bodyPr vert="horz" lIns="91440" tIns="45720" rIns="91440" bIns="45720" rtlCol="0" anchor="t">
            <a:normAutofit fontScale="92500" lnSpcReduction="10000"/>
          </a:bodyPr>
          <a:lstStyle/>
          <a:p>
            <a:pPr marL="0" indent="0" algn="just">
              <a:buNone/>
            </a:pPr>
            <a:endParaRPr lang="en-GB" sz="2000">
              <a:solidFill>
                <a:schemeClr val="tx1"/>
              </a:solidFill>
              <a:latin typeface="NTFPreCursivefk"/>
            </a:endParaRPr>
          </a:p>
          <a:p>
            <a:pPr algn="just"/>
            <a:r>
              <a:rPr lang="en-GB">
                <a:solidFill>
                  <a:schemeClr val="tx1"/>
                </a:solidFill>
                <a:latin typeface="NTFPreCursivefk"/>
              </a:rPr>
              <a:t>Mathematics Mastery by Ark Curriculum Plus is an evidence-based programme designed to help all pupils develop a deep understanding of mathematics. Rooted in the mastery approach, it emphasises depth over speed, encouraging pupils to fully grasp key concepts before moving on. The curriculum is carefully sequenced and built around three key dimensions: conceptual understanding, mathematical thinking, and language and communication. These principles are consistently applied from Reception through to Key Stage 2, ensuring continuity and coherence across year groups.</a:t>
            </a:r>
          </a:p>
          <a:p>
            <a:pPr algn="just"/>
            <a:endParaRPr lang="en-GB">
              <a:solidFill>
                <a:schemeClr val="tx1"/>
              </a:solidFill>
              <a:latin typeface="NTFPreCursivefk"/>
            </a:endParaRPr>
          </a:p>
          <a:p>
            <a:pPr algn="just"/>
            <a:r>
              <a:rPr lang="en-GB">
                <a:solidFill>
                  <a:schemeClr val="tx1"/>
                </a:solidFill>
                <a:latin typeface="NTFPreCursivefk"/>
              </a:rPr>
              <a:t>In Key Stage 1, the programme introduces core mathematical ideas through the Concrete–Pictorial–Abstract (CPA) approach. Pupils explore numbers, shape, space, and measure using physical objects, visual representations, and eventually symbols. Through structured activities, pupils are supported to develop early reasoning, pattern spotting, and vocabulary development. The consistent use of representations and structured progression ensures that pupils are well-prepared for the more complex and abstract concepts introduced in Key Stage 2. By developing fluency, reasoning, and problem-solving skills from an early stage, the programme equips pupils with the tools they need to succeed in upper primary and beyond.</a:t>
            </a:r>
          </a:p>
          <a:p>
            <a:pPr algn="just"/>
            <a:endParaRPr lang="en-GB">
              <a:latin typeface="NTFPreCursivefk"/>
            </a:endParaRPr>
          </a:p>
        </p:txBody>
      </p:sp>
      <p:pic>
        <p:nvPicPr>
          <p:cNvPr id="7170" name="Picture 2" descr="Clipart Panda - Free Clipart Images">
            <a:extLst>
              <a:ext uri="{FF2B5EF4-FFF2-40B4-BE49-F238E27FC236}">
                <a16:creationId xmlns:a16="http://schemas.microsoft.com/office/drawing/2014/main" id="{C93B9E59-98E9-DC6E-5655-781398D044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1" y="156456"/>
            <a:ext cx="1961075" cy="2004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FC7CC17F-F16F-49F1-E874-AB47348206CE}"/>
              </a:ext>
            </a:extLst>
          </p:cNvPr>
          <p:cNvPicPr>
            <a:picLocks noChangeAspect="1"/>
          </p:cNvPicPr>
          <p:nvPr/>
        </p:nvPicPr>
        <p:blipFill>
          <a:blip r:embed="rId3"/>
          <a:srcRect l="513" t="589" r="59032" b="-556"/>
          <a:stretch>
            <a:fillRect/>
          </a:stretch>
        </p:blipFill>
        <p:spPr>
          <a:xfrm>
            <a:off x="9954140" y="682948"/>
            <a:ext cx="2042415" cy="1035989"/>
          </a:xfrm>
          <a:prstGeom prst="rect">
            <a:avLst/>
          </a:prstGeom>
        </p:spPr>
      </p:pic>
    </p:spTree>
    <p:extLst>
      <p:ext uri="{BB962C8B-B14F-4D97-AF65-F5344CB8AC3E}">
        <p14:creationId xmlns:p14="http://schemas.microsoft.com/office/powerpoint/2010/main" val="195851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01AF-6E3A-4CEA-85BC-63649A406A29}"/>
              </a:ext>
            </a:extLst>
          </p:cNvPr>
          <p:cNvSpPr>
            <a:spLocks noGrp="1"/>
          </p:cNvSpPr>
          <p:nvPr>
            <p:ph type="title"/>
          </p:nvPr>
        </p:nvSpPr>
        <p:spPr>
          <a:xfrm>
            <a:off x="677334" y="149525"/>
            <a:ext cx="8596668" cy="925585"/>
          </a:xfrm>
        </p:spPr>
        <p:txBody>
          <a:bodyPr>
            <a:normAutofit/>
          </a:bodyPr>
          <a:lstStyle/>
          <a:p>
            <a:pPr algn="ctr"/>
            <a:r>
              <a:rPr lang="en-GB" sz="4400" b="1" u="sng">
                <a:solidFill>
                  <a:schemeClr val="tx1"/>
                </a:solidFill>
                <a:latin typeface="Comic Sans MS"/>
              </a:rPr>
              <a:t>Relationship and Health Education (RHE) </a:t>
            </a:r>
          </a:p>
        </p:txBody>
      </p:sp>
      <p:sp>
        <p:nvSpPr>
          <p:cNvPr id="3" name="Content Placeholder 2">
            <a:extLst>
              <a:ext uri="{FF2B5EF4-FFF2-40B4-BE49-F238E27FC236}">
                <a16:creationId xmlns:a16="http://schemas.microsoft.com/office/drawing/2014/main" id="{388E6F6A-0545-42C2-B845-D88B5BA42981}"/>
              </a:ext>
            </a:extLst>
          </p:cNvPr>
          <p:cNvSpPr>
            <a:spLocks noGrp="1"/>
          </p:cNvSpPr>
          <p:nvPr>
            <p:ph idx="1"/>
          </p:nvPr>
        </p:nvSpPr>
        <p:spPr>
          <a:xfrm>
            <a:off x="202881" y="1865864"/>
            <a:ext cx="8050328" cy="4506177"/>
          </a:xfrm>
        </p:spPr>
        <p:txBody>
          <a:bodyPr vert="horz" lIns="91440" tIns="45720" rIns="91440" bIns="45720" rtlCol="0" anchor="t">
            <a:noAutofit/>
          </a:bodyPr>
          <a:lstStyle/>
          <a:p>
            <a:r>
              <a:rPr lang="en-GB" sz="3600">
                <a:solidFill>
                  <a:schemeClr val="tx1"/>
                </a:solidFill>
                <a:latin typeface="Comic Sans MS"/>
              </a:rPr>
              <a:t>As part of the National Curriculum children will be learning about the scientific names of body parts from Year 3 onwards. </a:t>
            </a:r>
          </a:p>
          <a:p>
            <a:pPr>
              <a:buFont typeface="Wingdings 3"/>
            </a:pPr>
            <a:r>
              <a:rPr lang="en-GB" sz="3600">
                <a:solidFill>
                  <a:schemeClr val="tx1"/>
                </a:solidFill>
                <a:latin typeface="Comic Sans MS"/>
              </a:rPr>
              <a:t>In Year 2, children will be taught the term </a:t>
            </a:r>
            <a:r>
              <a:rPr lang="en-GB" sz="3600" b="1">
                <a:solidFill>
                  <a:schemeClr val="tx1"/>
                </a:solidFill>
                <a:latin typeface="Comic Sans MS"/>
              </a:rPr>
              <a:t>private parts</a:t>
            </a:r>
            <a:r>
              <a:rPr lang="en-GB" sz="3600">
                <a:solidFill>
                  <a:schemeClr val="tx1"/>
                </a:solidFill>
                <a:latin typeface="Comic Sans MS"/>
              </a:rPr>
              <a:t> in conjunction with the </a:t>
            </a:r>
            <a:r>
              <a:rPr lang="en-GB" sz="3600" b="1" u="sng">
                <a:solidFill>
                  <a:schemeClr val="tx1"/>
                </a:solidFill>
                <a:latin typeface="Comic Sans MS"/>
              </a:rPr>
              <a:t>NSPCC PANTS rule.</a:t>
            </a:r>
            <a:r>
              <a:rPr lang="en-GB" sz="3600">
                <a:solidFill>
                  <a:schemeClr val="tx1"/>
                </a:solidFill>
                <a:latin typeface="Comic Sans MS"/>
              </a:rPr>
              <a:t> </a:t>
            </a:r>
          </a:p>
        </p:txBody>
      </p:sp>
      <p:sp>
        <p:nvSpPr>
          <p:cNvPr id="7" name="TextBox 6">
            <a:extLst>
              <a:ext uri="{FF2B5EF4-FFF2-40B4-BE49-F238E27FC236}">
                <a16:creationId xmlns:a16="http://schemas.microsoft.com/office/drawing/2014/main" id="{A23EA069-8432-4C69-8D43-3872D17F4A09}"/>
              </a:ext>
            </a:extLst>
          </p:cNvPr>
          <p:cNvSpPr txBox="1"/>
          <p:nvPr/>
        </p:nvSpPr>
        <p:spPr>
          <a:xfrm>
            <a:off x="8821912" y="195382"/>
            <a:ext cx="3168804" cy="1569660"/>
          </a:xfrm>
          <a:prstGeom prst="rect">
            <a:avLst/>
          </a:prstGeom>
          <a:solidFill>
            <a:srgbClr val="00B0F0"/>
          </a:solidFill>
        </p:spPr>
        <p:txBody>
          <a:bodyPr wrap="square" lIns="91440" tIns="45720" rIns="91440" bIns="45720" rtlCol="0" anchor="t">
            <a:spAutoFit/>
          </a:bodyPr>
          <a:lstStyle/>
          <a:p>
            <a:pPr algn="ctr"/>
            <a:r>
              <a:rPr lang="en-GB" sz="2400" b="1">
                <a:solidFill>
                  <a:schemeClr val="bg1"/>
                </a:solidFill>
                <a:latin typeface="Comic Sans MS"/>
              </a:rPr>
              <a:t>These lessons are compulsory and you will not be able to pull your child out</a:t>
            </a:r>
            <a:endParaRPr lang="en-US"/>
          </a:p>
        </p:txBody>
      </p:sp>
      <p:pic>
        <p:nvPicPr>
          <p:cNvPr id="8" name="Picture 7" descr="A poster of clothes on a rope with text&#10;&#10;Description automatically generated">
            <a:extLst>
              <a:ext uri="{FF2B5EF4-FFF2-40B4-BE49-F238E27FC236}">
                <a16:creationId xmlns:a16="http://schemas.microsoft.com/office/drawing/2014/main" id="{00052D25-0325-DAE2-31AD-44D0641C8EB1}"/>
              </a:ext>
            </a:extLst>
          </p:cNvPr>
          <p:cNvPicPr>
            <a:picLocks noChangeAspect="1"/>
          </p:cNvPicPr>
          <p:nvPr/>
        </p:nvPicPr>
        <p:blipFill>
          <a:blip r:embed="rId2"/>
          <a:stretch>
            <a:fillRect/>
          </a:stretch>
        </p:blipFill>
        <p:spPr>
          <a:xfrm>
            <a:off x="8520020" y="1864129"/>
            <a:ext cx="3476446" cy="4898155"/>
          </a:xfrm>
          <a:prstGeom prst="rect">
            <a:avLst/>
          </a:prstGeom>
        </p:spPr>
      </p:pic>
    </p:spTree>
    <p:extLst>
      <p:ext uri="{BB962C8B-B14F-4D97-AF65-F5344CB8AC3E}">
        <p14:creationId xmlns:p14="http://schemas.microsoft.com/office/powerpoint/2010/main" val="199867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95" y="401281"/>
            <a:ext cx="8596668" cy="1320800"/>
          </a:xfrm>
        </p:spPr>
        <p:txBody>
          <a:bodyPr>
            <a:normAutofit/>
          </a:bodyPr>
          <a:lstStyle/>
          <a:p>
            <a:pPr algn="ctr"/>
            <a:r>
              <a:rPr lang="en-GB" sz="5000" b="1" u="sng">
                <a:solidFill>
                  <a:schemeClr val="tx1"/>
                </a:solidFill>
                <a:latin typeface="Comic Sans MS"/>
              </a:rPr>
              <a:t>Ho</a:t>
            </a:r>
            <a:r>
              <a:rPr lang="en-GB" sz="5000" u="sng">
                <a:solidFill>
                  <a:schemeClr val="tx1"/>
                </a:solidFill>
                <a:latin typeface="Comic Sans MS"/>
              </a:rPr>
              <a:t>m</a:t>
            </a:r>
            <a:r>
              <a:rPr lang="en-GB" sz="5000" b="1" u="sng">
                <a:solidFill>
                  <a:schemeClr val="tx1"/>
                </a:solidFill>
                <a:latin typeface="Comic Sans MS"/>
              </a:rPr>
              <a:t>ework</a:t>
            </a:r>
          </a:p>
        </p:txBody>
      </p:sp>
      <p:sp>
        <p:nvSpPr>
          <p:cNvPr id="3" name="Content Placeholder 2"/>
          <p:cNvSpPr>
            <a:spLocks noGrp="1"/>
          </p:cNvSpPr>
          <p:nvPr>
            <p:ph idx="1"/>
          </p:nvPr>
        </p:nvSpPr>
        <p:spPr>
          <a:xfrm>
            <a:off x="263995" y="1546235"/>
            <a:ext cx="11655552" cy="3880773"/>
          </a:xfrm>
        </p:spPr>
        <p:txBody>
          <a:bodyPr vert="horz" lIns="91440" tIns="45720" rIns="91440" bIns="45720" rtlCol="0" anchor="t">
            <a:noAutofit/>
          </a:bodyPr>
          <a:lstStyle/>
          <a:p>
            <a:r>
              <a:rPr lang="en-GB" sz="2900">
                <a:latin typeface="Comic Sans MS"/>
              </a:rPr>
              <a:t>Homework will be set via Class Dojo. </a:t>
            </a:r>
          </a:p>
          <a:p>
            <a:r>
              <a:rPr lang="en-GB" sz="2900">
                <a:latin typeface="Comic Sans MS"/>
              </a:rPr>
              <a:t>The children will need to access:</a:t>
            </a:r>
          </a:p>
          <a:p>
            <a:pPr lvl="1"/>
            <a:r>
              <a:rPr lang="en-GB" sz="2700">
                <a:solidFill>
                  <a:srgbClr val="0070C0"/>
                </a:solidFill>
                <a:latin typeface="Comic Sans MS"/>
              </a:rPr>
              <a:t>Oxford Reading Buddy</a:t>
            </a:r>
          </a:p>
          <a:p>
            <a:r>
              <a:rPr lang="en-GB" sz="2900">
                <a:highlight>
                  <a:srgbClr val="FFFF00"/>
                </a:highlight>
                <a:latin typeface="Comic Sans MS"/>
              </a:rPr>
              <a:t>Homework will be set on </a:t>
            </a:r>
            <a:r>
              <a:rPr lang="en-GB" sz="2900" b="1">
                <a:highlight>
                  <a:srgbClr val="FFFF00"/>
                </a:highlight>
                <a:latin typeface="Comic Sans MS"/>
              </a:rPr>
              <a:t>Thursday</a:t>
            </a:r>
            <a:r>
              <a:rPr lang="en-GB" sz="2900">
                <a:highlight>
                  <a:srgbClr val="FFFF00"/>
                </a:highlight>
                <a:latin typeface="Comic Sans MS"/>
              </a:rPr>
              <a:t> and needs to be </a:t>
            </a:r>
            <a:r>
              <a:rPr lang="en-GB" sz="2900" b="1">
                <a:highlight>
                  <a:srgbClr val="FFFF00"/>
                </a:highlight>
                <a:latin typeface="Comic Sans MS"/>
              </a:rPr>
              <a:t>completed by the following Wednesday</a:t>
            </a:r>
          </a:p>
          <a:p>
            <a:r>
              <a:rPr lang="en-GB" sz="2900">
                <a:latin typeface="Comic Sans MS"/>
              </a:rPr>
              <a:t>Homework must be completed as it consolidates what the children have been learning in class.</a:t>
            </a:r>
          </a:p>
          <a:p>
            <a:r>
              <a:rPr lang="en-GB" sz="2900">
                <a:latin typeface="Comic Sans MS"/>
              </a:rPr>
              <a:t>Please ensure you help your child and check that they have completed their homework.</a:t>
            </a:r>
          </a:p>
          <a:p>
            <a:pPr marL="0" indent="0">
              <a:buNone/>
            </a:pPr>
            <a:endParaRPr lang="en-GB" sz="2900">
              <a:latin typeface="Comic Sans MS"/>
            </a:endParaRPr>
          </a:p>
        </p:txBody>
      </p:sp>
      <p:pic>
        <p:nvPicPr>
          <p:cNvPr id="14342" name="Picture 6" descr="Free homework clipart public domain homework clip art images -  Cliparting.com"/>
          <p:cNvPicPr>
            <a:picLocks noChangeAspect="1" noChangeArrowheads="1"/>
          </p:cNvPicPr>
          <p:nvPr/>
        </p:nvPicPr>
        <p:blipFill rotWithShape="1">
          <a:blip r:embed="rId2">
            <a:extLst>
              <a:ext uri="{28A0092B-C50C-407E-A947-70E740481C1C}">
                <a14:useLocalDpi xmlns:a14="http://schemas.microsoft.com/office/drawing/2010/main" val="0"/>
              </a:ext>
            </a:extLst>
          </a:blip>
          <a:srcRect r="22963"/>
          <a:stretch/>
        </p:blipFill>
        <p:spPr bwMode="auto">
          <a:xfrm>
            <a:off x="10040746" y="169817"/>
            <a:ext cx="2047622" cy="236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2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38" y="171239"/>
            <a:ext cx="8596668" cy="1320800"/>
          </a:xfrm>
        </p:spPr>
        <p:txBody>
          <a:bodyPr>
            <a:normAutofit fontScale="90000"/>
          </a:bodyPr>
          <a:lstStyle/>
          <a:p>
            <a:pPr algn="ctr"/>
            <a:r>
              <a:rPr lang="en-GB" sz="4400" b="1" u="sng">
                <a:solidFill>
                  <a:schemeClr val="tx1"/>
                </a:solidFill>
                <a:latin typeface="Comic Sans MS"/>
              </a:rPr>
              <a:t>Reading – Oxford Reading Buddy</a:t>
            </a:r>
          </a:p>
        </p:txBody>
      </p:sp>
      <p:sp>
        <p:nvSpPr>
          <p:cNvPr id="8" name="Content Placeholder 7"/>
          <p:cNvSpPr>
            <a:spLocks noGrp="1"/>
          </p:cNvSpPr>
          <p:nvPr>
            <p:ph idx="1"/>
          </p:nvPr>
        </p:nvSpPr>
        <p:spPr>
          <a:xfrm>
            <a:off x="116032" y="5672050"/>
            <a:ext cx="4756757" cy="4568778"/>
          </a:xfrm>
        </p:spPr>
        <p:txBody>
          <a:bodyPr>
            <a:normAutofit/>
          </a:bodyPr>
          <a:lstStyle/>
          <a:p>
            <a:r>
              <a:rPr lang="en-GB" sz="3200">
                <a:latin typeface="Comic Sans MS"/>
              </a:rPr>
              <a:t>Every child has a log on card.</a:t>
            </a:r>
          </a:p>
        </p:txBody>
      </p:sp>
      <p:pic>
        <p:nvPicPr>
          <p:cNvPr id="9" name="Picture 8"/>
          <p:cNvPicPr>
            <a:picLocks noChangeAspect="1"/>
          </p:cNvPicPr>
          <p:nvPr/>
        </p:nvPicPr>
        <p:blipFill>
          <a:blip r:embed="rId2"/>
          <a:stretch>
            <a:fillRect/>
          </a:stretch>
        </p:blipFill>
        <p:spPr>
          <a:xfrm>
            <a:off x="267548" y="1176954"/>
            <a:ext cx="3358622" cy="1863103"/>
          </a:xfrm>
          <a:prstGeom prst="rect">
            <a:avLst/>
          </a:prstGeom>
          <a:ln>
            <a:solidFill>
              <a:srgbClr val="00B0F0"/>
            </a:solidFill>
          </a:ln>
        </p:spPr>
      </p:pic>
      <p:sp>
        <p:nvSpPr>
          <p:cNvPr id="10" name="TextBox 9"/>
          <p:cNvSpPr txBox="1"/>
          <p:nvPr/>
        </p:nvSpPr>
        <p:spPr>
          <a:xfrm>
            <a:off x="1038578" y="1735824"/>
            <a:ext cx="1027289" cy="461665"/>
          </a:xfrm>
          <a:prstGeom prst="rect">
            <a:avLst/>
          </a:prstGeom>
          <a:noFill/>
        </p:spPr>
        <p:txBody>
          <a:bodyPr wrap="square" lIns="91440" tIns="45720" rIns="91440" bIns="45720" rtlCol="0" anchor="t">
            <a:spAutoFit/>
          </a:bodyPr>
          <a:lstStyle/>
          <a:p>
            <a:r>
              <a:rPr lang="en-GB" sz="2400">
                <a:latin typeface="Comic Sans MS"/>
              </a:rPr>
              <a:t>n1tts</a:t>
            </a:r>
          </a:p>
        </p:txBody>
      </p:sp>
      <p:pic>
        <p:nvPicPr>
          <p:cNvPr id="11" name="Picture 10"/>
          <p:cNvPicPr>
            <a:picLocks noChangeAspect="1"/>
          </p:cNvPicPr>
          <p:nvPr/>
        </p:nvPicPr>
        <p:blipFill>
          <a:blip r:embed="rId3"/>
          <a:stretch>
            <a:fillRect/>
          </a:stretch>
        </p:blipFill>
        <p:spPr>
          <a:xfrm>
            <a:off x="655443" y="2756358"/>
            <a:ext cx="4537446" cy="2901577"/>
          </a:xfrm>
          <a:prstGeom prst="rect">
            <a:avLst/>
          </a:prstGeom>
        </p:spPr>
      </p:pic>
      <p:pic>
        <p:nvPicPr>
          <p:cNvPr id="12" name="Picture 11"/>
          <p:cNvPicPr>
            <a:picLocks noChangeAspect="1"/>
          </p:cNvPicPr>
          <p:nvPr/>
        </p:nvPicPr>
        <p:blipFill>
          <a:blip r:embed="rId4"/>
          <a:stretch>
            <a:fillRect/>
          </a:stretch>
        </p:blipFill>
        <p:spPr>
          <a:xfrm>
            <a:off x="5814457" y="1004521"/>
            <a:ext cx="6220558" cy="5853479"/>
          </a:xfrm>
          <a:prstGeom prst="rect">
            <a:avLst/>
          </a:prstGeom>
        </p:spPr>
      </p:pic>
    </p:spTree>
    <p:extLst>
      <p:ext uri="{BB962C8B-B14F-4D97-AF65-F5344CB8AC3E}">
        <p14:creationId xmlns:p14="http://schemas.microsoft.com/office/powerpoint/2010/main" val="270001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71E0-62A7-1666-A5EF-6B97E9F9A74D}"/>
              </a:ext>
            </a:extLst>
          </p:cNvPr>
          <p:cNvSpPr>
            <a:spLocks noGrp="1"/>
          </p:cNvSpPr>
          <p:nvPr>
            <p:ph type="title"/>
          </p:nvPr>
        </p:nvSpPr>
        <p:spPr>
          <a:xfrm>
            <a:off x="2063624" y="315817"/>
            <a:ext cx="3657440" cy="1320800"/>
          </a:xfrm>
        </p:spPr>
        <p:txBody>
          <a:bodyPr/>
          <a:lstStyle/>
          <a:p>
            <a:r>
              <a:rPr lang="en-US" b="1" u="sng" dirty="0" err="1">
                <a:solidFill>
                  <a:schemeClr val="tx1"/>
                </a:solidFill>
              </a:rPr>
              <a:t>Maths</a:t>
            </a:r>
            <a:r>
              <a:rPr lang="en-US" b="1" u="sng" dirty="0">
                <a:solidFill>
                  <a:schemeClr val="tx1"/>
                </a:solidFill>
              </a:rPr>
              <a:t> -</a:t>
            </a:r>
            <a:r>
              <a:rPr lang="en-US" b="1" u="sng" dirty="0" err="1">
                <a:solidFill>
                  <a:schemeClr val="tx1"/>
                </a:solidFill>
              </a:rPr>
              <a:t>Numbots</a:t>
            </a:r>
          </a:p>
        </p:txBody>
      </p:sp>
      <p:pic>
        <p:nvPicPr>
          <p:cNvPr id="3" name="Picture 2" descr="A cartoon character on a sign&#10;&#10;AI-generated content may be incorrect.">
            <a:extLst>
              <a:ext uri="{FF2B5EF4-FFF2-40B4-BE49-F238E27FC236}">
                <a16:creationId xmlns:a16="http://schemas.microsoft.com/office/drawing/2014/main" id="{CB6980F5-B11D-A9FC-20EC-206422DB38CB}"/>
              </a:ext>
            </a:extLst>
          </p:cNvPr>
          <p:cNvPicPr>
            <a:picLocks noChangeAspect="1"/>
          </p:cNvPicPr>
          <p:nvPr/>
        </p:nvPicPr>
        <p:blipFill>
          <a:blip r:embed="rId2"/>
          <a:stretch>
            <a:fillRect/>
          </a:stretch>
        </p:blipFill>
        <p:spPr>
          <a:xfrm>
            <a:off x="7108805" y="151482"/>
            <a:ext cx="4731401" cy="2157470"/>
          </a:xfrm>
          <a:prstGeom prst="rect">
            <a:avLst/>
          </a:prstGeom>
        </p:spPr>
      </p:pic>
      <p:sp>
        <p:nvSpPr>
          <p:cNvPr id="4" name="TextBox 3">
            <a:extLst>
              <a:ext uri="{FF2B5EF4-FFF2-40B4-BE49-F238E27FC236}">
                <a16:creationId xmlns:a16="http://schemas.microsoft.com/office/drawing/2014/main" id="{C97A394C-1F15-B2E8-3085-0DB9FDC061CA}"/>
              </a:ext>
            </a:extLst>
          </p:cNvPr>
          <p:cNvSpPr txBox="1"/>
          <p:nvPr/>
        </p:nvSpPr>
        <p:spPr>
          <a:xfrm>
            <a:off x="335219" y="1377955"/>
            <a:ext cx="711391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alibri"/>
                <a:ea typeface="+mn-lt"/>
                <a:cs typeface="+mn-lt"/>
              </a:rPr>
              <a:t>NumBots</a:t>
            </a:r>
            <a:r>
              <a:rPr lang="en-US" sz="2400" dirty="0">
                <a:latin typeface="Calibri"/>
                <a:ea typeface="+mn-lt"/>
                <a:cs typeface="+mn-lt"/>
              </a:rPr>
              <a:t> is</a:t>
            </a:r>
            <a:r>
              <a:rPr lang="en-US" sz="3200" dirty="0">
                <a:latin typeface="Calibri"/>
                <a:ea typeface="+mn-lt"/>
                <a:cs typeface="+mn-lt"/>
              </a:rPr>
              <a:t> </a:t>
            </a:r>
            <a:r>
              <a:rPr lang="en-US" sz="2400" dirty="0">
                <a:solidFill>
                  <a:srgbClr val="001D35"/>
                </a:solidFill>
                <a:latin typeface="Calibri"/>
                <a:ea typeface="+mn-lt"/>
                <a:cs typeface="+mn-lt"/>
              </a:rPr>
              <a:t>a fun, engaging, online </a:t>
            </a:r>
            <a:r>
              <a:rPr lang="en-US" sz="2400" err="1">
                <a:solidFill>
                  <a:srgbClr val="001D35"/>
                </a:solidFill>
                <a:latin typeface="Calibri"/>
                <a:ea typeface="+mn-lt"/>
                <a:cs typeface="+mn-lt"/>
              </a:rPr>
              <a:t>maths</a:t>
            </a:r>
            <a:r>
              <a:rPr lang="en-US" sz="2400" dirty="0">
                <a:solidFill>
                  <a:srgbClr val="001D35"/>
                </a:solidFill>
                <a:latin typeface="Calibri"/>
                <a:ea typeface="+mn-lt"/>
                <a:cs typeface="+mn-lt"/>
              </a:rPr>
              <a:t> learning platform designed for young children to build foundational skills in number recognition, number bonds, and mental addition and subtraction. It uses a game-based approach, often featuring a character </a:t>
            </a:r>
            <a:r>
              <a:rPr lang="en-US" sz="2400">
                <a:solidFill>
                  <a:srgbClr val="001D35"/>
                </a:solidFill>
                <a:latin typeface="Calibri"/>
                <a:ea typeface="+mn-lt"/>
                <a:cs typeface="+mn-lt"/>
              </a:rPr>
              <a:t>named Rusty, to motivate children to achieve "understanding, recall and fluency".</a:t>
            </a:r>
            <a:endParaRPr lang="en-US" sz="2400">
              <a:solidFill>
                <a:srgbClr val="000000"/>
              </a:solidFill>
              <a:latin typeface="Calibri"/>
              <a:ea typeface="+mn-lt"/>
              <a:cs typeface="+mn-lt"/>
            </a:endParaRPr>
          </a:p>
          <a:p>
            <a:endParaRPr lang="en-US" sz="2400" dirty="0">
              <a:solidFill>
                <a:srgbClr val="001D35"/>
              </a:solidFill>
              <a:latin typeface="Calibri"/>
              <a:ea typeface="+mn-lt"/>
              <a:cs typeface="+mn-lt"/>
            </a:endParaRPr>
          </a:p>
          <a:p>
            <a:r>
              <a:rPr lang="en-US" sz="2400" dirty="0">
                <a:solidFill>
                  <a:srgbClr val="001D35"/>
                </a:solidFill>
                <a:latin typeface="Calibri"/>
                <a:ea typeface="+mn-lt"/>
                <a:cs typeface="+mn-lt"/>
              </a:rPr>
              <a:t>Children progress through stages by answering questions accurately and timely, earning stars to unlock new levels. Parents can support their child's progress by encouraging "little and often" practice (e.g., a few minutes daily).</a:t>
            </a:r>
          </a:p>
        </p:txBody>
      </p:sp>
    </p:spTree>
    <p:extLst>
      <p:ext uri="{BB962C8B-B14F-4D97-AF65-F5344CB8AC3E}">
        <p14:creationId xmlns:p14="http://schemas.microsoft.com/office/powerpoint/2010/main" val="262970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88" y="270933"/>
            <a:ext cx="8596668" cy="1320800"/>
          </a:xfrm>
        </p:spPr>
        <p:txBody>
          <a:bodyPr>
            <a:normAutofit/>
          </a:bodyPr>
          <a:lstStyle/>
          <a:p>
            <a:pPr algn="ctr">
              <a:lnSpc>
                <a:spcPct val="150000"/>
              </a:lnSpc>
            </a:pPr>
            <a:r>
              <a:rPr lang="en-GB" sz="5000" b="1" u="sng">
                <a:solidFill>
                  <a:schemeClr val="tx1"/>
                </a:solidFill>
                <a:latin typeface="Comic Sans MS"/>
              </a:rPr>
              <a:t>Birthd</a:t>
            </a:r>
            <a:r>
              <a:rPr lang="en-GB" sz="5000" u="sng">
                <a:solidFill>
                  <a:schemeClr val="tx1"/>
                </a:solidFill>
                <a:latin typeface="Comic Sans MS"/>
              </a:rPr>
              <a:t>a</a:t>
            </a:r>
            <a:r>
              <a:rPr lang="en-GB" sz="5000" b="1" u="sng">
                <a:solidFill>
                  <a:schemeClr val="tx1"/>
                </a:solidFill>
                <a:latin typeface="Comic Sans MS"/>
              </a:rPr>
              <a:t>ys</a:t>
            </a:r>
          </a:p>
        </p:txBody>
      </p:sp>
      <p:sp>
        <p:nvSpPr>
          <p:cNvPr id="3" name="Content Placeholder 2"/>
          <p:cNvSpPr>
            <a:spLocks noGrp="1"/>
          </p:cNvSpPr>
          <p:nvPr>
            <p:ph idx="1"/>
          </p:nvPr>
        </p:nvSpPr>
        <p:spPr>
          <a:xfrm>
            <a:off x="677334" y="2160589"/>
            <a:ext cx="9776177" cy="3880773"/>
          </a:xfrm>
        </p:spPr>
        <p:txBody>
          <a:bodyPr vert="horz" lIns="91440" tIns="45720" rIns="91440" bIns="45720" rtlCol="0" anchor="t">
            <a:normAutofit fontScale="92500"/>
          </a:bodyPr>
          <a:lstStyle/>
          <a:p>
            <a:pPr algn="just">
              <a:lnSpc>
                <a:spcPct val="150000"/>
              </a:lnSpc>
            </a:pPr>
            <a:r>
              <a:rPr lang="en-GB" sz="3600">
                <a:latin typeface="Comic Sans MS"/>
              </a:rPr>
              <a:t>Please do not send in any food items to hand out to the class as this is strictly not allowed. </a:t>
            </a:r>
          </a:p>
          <a:p>
            <a:pPr algn="just">
              <a:lnSpc>
                <a:spcPct val="150000"/>
              </a:lnSpc>
            </a:pPr>
            <a:r>
              <a:rPr lang="en-GB" sz="3600">
                <a:latin typeface="Comic Sans MS"/>
              </a:rPr>
              <a:t>We are a healthy eating school and many children in our school have food allergies.</a:t>
            </a:r>
          </a:p>
        </p:txBody>
      </p:sp>
      <p:pic>
        <p:nvPicPr>
          <p:cNvPr id="11266"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89" y="270933"/>
            <a:ext cx="1623018" cy="188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322" y="163689"/>
            <a:ext cx="1623018" cy="18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89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62" y="307675"/>
            <a:ext cx="8596668" cy="1320800"/>
          </a:xfrm>
        </p:spPr>
        <p:txBody>
          <a:bodyPr>
            <a:normAutofit/>
          </a:bodyPr>
          <a:lstStyle/>
          <a:p>
            <a:pPr algn="ctr"/>
            <a:r>
              <a:rPr lang="en-GB" sz="6000" b="1" u="sng">
                <a:solidFill>
                  <a:schemeClr val="tx1"/>
                </a:solidFill>
                <a:latin typeface="Comic Sans MS"/>
              </a:rPr>
              <a:t>Educational visits</a:t>
            </a:r>
          </a:p>
        </p:txBody>
      </p:sp>
      <p:sp>
        <p:nvSpPr>
          <p:cNvPr id="3" name="Content Placeholder 2"/>
          <p:cNvSpPr>
            <a:spLocks noGrp="1"/>
          </p:cNvSpPr>
          <p:nvPr>
            <p:ph idx="1"/>
          </p:nvPr>
        </p:nvSpPr>
        <p:spPr>
          <a:xfrm>
            <a:off x="526450" y="1770099"/>
            <a:ext cx="10827829" cy="4541261"/>
          </a:xfrm>
        </p:spPr>
        <p:txBody>
          <a:bodyPr vert="horz" lIns="91440" tIns="45720" rIns="91440" bIns="45720" rtlCol="0" anchor="t">
            <a:noAutofit/>
          </a:bodyPr>
          <a:lstStyle/>
          <a:p>
            <a:pPr algn="just">
              <a:lnSpc>
                <a:spcPct val="150000"/>
              </a:lnSpc>
            </a:pPr>
            <a:r>
              <a:rPr lang="en-GB" sz="2800" dirty="0">
                <a:latin typeface="Comic Sans MS"/>
              </a:rPr>
              <a:t>Stay tuned...</a:t>
            </a:r>
          </a:p>
          <a:p>
            <a:pPr algn="just">
              <a:lnSpc>
                <a:spcPct val="150000"/>
              </a:lnSpc>
            </a:pPr>
            <a:r>
              <a:rPr lang="en-GB" sz="2800" dirty="0">
                <a:solidFill>
                  <a:srgbClr val="404040"/>
                </a:solidFill>
                <a:latin typeface="Comic Sans MS"/>
              </a:rPr>
              <a:t>Later in the year, we are aiming to go to the Tower of London. We will need parent volunteers.</a:t>
            </a:r>
          </a:p>
          <a:p>
            <a:pPr algn="just">
              <a:lnSpc>
                <a:spcPct val="150000"/>
              </a:lnSpc>
            </a:pPr>
            <a:r>
              <a:rPr lang="en-GB" sz="2800" dirty="0">
                <a:solidFill>
                  <a:srgbClr val="0070C0"/>
                </a:solidFill>
                <a:highlight>
                  <a:srgbClr val="FFFF00"/>
                </a:highlight>
                <a:latin typeface="Comic Sans MS"/>
              </a:rPr>
              <a:t>If you would like to volunteer to accompany us on any trips, please send a message to your child's class teacher, via Class Dojo.</a:t>
            </a:r>
            <a:r>
              <a:rPr lang="en-GB" sz="2800" dirty="0">
                <a:highlight>
                  <a:srgbClr val="FFFF00"/>
                </a:highlight>
                <a:latin typeface="Comic Sans MS"/>
              </a:rPr>
              <a:t> </a:t>
            </a:r>
          </a:p>
        </p:txBody>
      </p:sp>
      <p:pic>
        <p:nvPicPr>
          <p:cNvPr id="4" name="Picture 3" descr="School Trip Stickers &amp; Badges for Primary | School Stickers">
            <a:extLst>
              <a:ext uri="{FF2B5EF4-FFF2-40B4-BE49-F238E27FC236}">
                <a16:creationId xmlns:a16="http://schemas.microsoft.com/office/drawing/2014/main" id="{75F69945-C682-0331-B53C-95AF889FB1C2}"/>
              </a:ext>
            </a:extLst>
          </p:cNvPr>
          <p:cNvPicPr>
            <a:picLocks noChangeAspect="1"/>
          </p:cNvPicPr>
          <p:nvPr/>
        </p:nvPicPr>
        <p:blipFill>
          <a:blip r:embed="rId2"/>
          <a:stretch>
            <a:fillRect/>
          </a:stretch>
        </p:blipFill>
        <p:spPr>
          <a:xfrm>
            <a:off x="8002439" y="209132"/>
            <a:ext cx="3893385" cy="1321394"/>
          </a:xfrm>
          <a:prstGeom prst="rect">
            <a:avLst/>
          </a:prstGeom>
        </p:spPr>
      </p:pic>
    </p:spTree>
    <p:extLst>
      <p:ext uri="{BB962C8B-B14F-4D97-AF65-F5344CB8AC3E}">
        <p14:creationId xmlns:p14="http://schemas.microsoft.com/office/powerpoint/2010/main" val="2956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164" y="111114"/>
            <a:ext cx="8596668" cy="1320800"/>
          </a:xfrm>
        </p:spPr>
        <p:txBody>
          <a:bodyPr>
            <a:normAutofit/>
          </a:bodyPr>
          <a:lstStyle/>
          <a:p>
            <a:pPr algn="ctr"/>
            <a:r>
              <a:rPr lang="en-GB" sz="6500" b="1" u="sng">
                <a:solidFill>
                  <a:schemeClr val="tx1"/>
                </a:solidFill>
                <a:latin typeface="Comic Sans MS"/>
              </a:rPr>
              <a:t>Snacks</a:t>
            </a:r>
          </a:p>
        </p:txBody>
      </p:sp>
      <p:sp>
        <p:nvSpPr>
          <p:cNvPr id="7" name="Title 1"/>
          <p:cNvSpPr txBox="1">
            <a:spLocks/>
          </p:cNvSpPr>
          <p:nvPr/>
        </p:nvSpPr>
        <p:spPr>
          <a:xfrm>
            <a:off x="419450" y="1578061"/>
            <a:ext cx="10437227" cy="44781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500" i="1" dirty="0">
                <a:solidFill>
                  <a:srgbClr val="0070C0"/>
                </a:solidFill>
                <a:latin typeface="Comic Sans MS"/>
              </a:rPr>
              <a:t>The school provides a piece of fruit for each child </a:t>
            </a:r>
          </a:p>
          <a:p>
            <a:pPr algn="ctr"/>
            <a:endParaRPr lang="en-GB" sz="3000" i="1">
              <a:solidFill>
                <a:srgbClr val="0070C0"/>
              </a:solidFill>
              <a:latin typeface="Comic Sans MS"/>
            </a:endParaRPr>
          </a:p>
          <a:p>
            <a:pPr marL="457200" indent="-457200" algn="just">
              <a:buFontTx/>
              <a:buChar char="-"/>
            </a:pPr>
            <a:r>
              <a:rPr lang="en-GB" sz="3000" i="1" dirty="0">
                <a:solidFill>
                  <a:srgbClr val="0070C0"/>
                </a:solidFill>
                <a:latin typeface="Comic Sans MS"/>
              </a:rPr>
              <a:t>This could include:</a:t>
            </a:r>
          </a:p>
          <a:p>
            <a:pPr marL="914400" lvl="1" indent="-457200" algn="just">
              <a:buFont typeface="Arial"/>
              <a:buChar char="•"/>
            </a:pPr>
            <a:r>
              <a:rPr lang="en-GB" sz="2800" i="1" dirty="0">
                <a:solidFill>
                  <a:srgbClr val="0070C0"/>
                </a:solidFill>
                <a:latin typeface="Comic Sans MS"/>
              </a:rPr>
              <a:t>Apples</a:t>
            </a:r>
          </a:p>
          <a:p>
            <a:pPr marL="914400" lvl="1" indent="-457200" algn="just">
              <a:buFont typeface="Arial"/>
              <a:buChar char="•"/>
            </a:pPr>
            <a:r>
              <a:rPr lang="en-GB" sz="2800" i="1" dirty="0">
                <a:solidFill>
                  <a:srgbClr val="0070C0"/>
                </a:solidFill>
                <a:latin typeface="Comic Sans MS"/>
              </a:rPr>
              <a:t>Tomatoes</a:t>
            </a:r>
          </a:p>
          <a:p>
            <a:pPr marL="914400" lvl="1" indent="-457200" algn="just">
              <a:buFont typeface="Arial"/>
              <a:buChar char="•"/>
            </a:pPr>
            <a:r>
              <a:rPr lang="en-GB" sz="2800" i="1" dirty="0">
                <a:solidFill>
                  <a:srgbClr val="0070C0"/>
                </a:solidFill>
                <a:latin typeface="Comic Sans MS"/>
              </a:rPr>
              <a:t>Pears</a:t>
            </a:r>
          </a:p>
          <a:p>
            <a:pPr marL="914400" lvl="1" indent="-457200" algn="just">
              <a:buFont typeface="Arial"/>
              <a:buChar char="•"/>
            </a:pPr>
            <a:r>
              <a:rPr lang="en-GB" sz="2800" i="1" dirty="0">
                <a:solidFill>
                  <a:srgbClr val="0070C0"/>
                </a:solidFill>
                <a:latin typeface="Comic Sans MS"/>
              </a:rPr>
              <a:t>Oranges</a:t>
            </a:r>
          </a:p>
          <a:p>
            <a:pPr marL="914400" lvl="1" indent="-457200" algn="just">
              <a:buFont typeface="Arial"/>
              <a:buChar char="•"/>
            </a:pPr>
            <a:r>
              <a:rPr lang="en-GB" sz="2800" i="1" dirty="0">
                <a:solidFill>
                  <a:srgbClr val="0070C0"/>
                </a:solidFill>
                <a:latin typeface="Comic Sans MS"/>
              </a:rPr>
              <a:t>Snap peas</a:t>
            </a:r>
          </a:p>
          <a:p>
            <a:pPr marL="914400" lvl="1" indent="-457200" algn="just">
              <a:buFont typeface="Arial"/>
              <a:buChar char="•"/>
            </a:pPr>
            <a:r>
              <a:rPr lang="en-GB" sz="2800" i="1" dirty="0">
                <a:solidFill>
                  <a:srgbClr val="0070C0"/>
                </a:solidFill>
                <a:latin typeface="Comic Sans MS"/>
              </a:rPr>
              <a:t>Raisins</a:t>
            </a:r>
          </a:p>
        </p:txBody>
      </p:sp>
    </p:spTree>
    <p:extLst>
      <p:ext uri="{BB962C8B-B14F-4D97-AF65-F5344CB8AC3E}">
        <p14:creationId xmlns:p14="http://schemas.microsoft.com/office/powerpoint/2010/main" val="399491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591" y="318418"/>
            <a:ext cx="8596668" cy="1320800"/>
          </a:xfrm>
        </p:spPr>
        <p:txBody>
          <a:bodyPr>
            <a:normAutofit/>
          </a:bodyPr>
          <a:lstStyle/>
          <a:p>
            <a:pPr algn="ctr"/>
            <a:r>
              <a:rPr lang="en-GB" sz="5000" u="sng">
                <a:solidFill>
                  <a:schemeClr val="tx1"/>
                </a:solidFill>
                <a:latin typeface="Comic Sans MS"/>
              </a:rPr>
              <a:t>Meeting the Year 2 team</a:t>
            </a:r>
          </a:p>
        </p:txBody>
      </p:sp>
      <p:cxnSp>
        <p:nvCxnSpPr>
          <p:cNvPr id="10" name="Straight Connector 9"/>
          <p:cNvCxnSpPr/>
          <p:nvPr/>
        </p:nvCxnSpPr>
        <p:spPr>
          <a:xfrm flipV="1">
            <a:off x="1724525" y="3484634"/>
            <a:ext cx="8082845" cy="11289"/>
          </a:xfrm>
          <a:prstGeom prst="line">
            <a:avLst/>
          </a:prstGeom>
        </p:spPr>
        <p:style>
          <a:lnRef idx="1">
            <a:schemeClr val="accent2"/>
          </a:lnRef>
          <a:fillRef idx="0">
            <a:schemeClr val="accent2"/>
          </a:fillRef>
          <a:effectRef idx="0">
            <a:schemeClr val="accent2"/>
          </a:effectRef>
          <a:fontRef idx="minor">
            <a:schemeClr val="tx1"/>
          </a:fontRef>
        </p:style>
      </p:cxnSp>
      <p:grpSp>
        <p:nvGrpSpPr>
          <p:cNvPr id="3" name="Group 2">
            <a:extLst>
              <a:ext uri="{FF2B5EF4-FFF2-40B4-BE49-F238E27FC236}">
                <a16:creationId xmlns:a16="http://schemas.microsoft.com/office/drawing/2014/main" id="{E4896710-331C-9184-5DBC-920354A1A549}"/>
              </a:ext>
            </a:extLst>
          </p:cNvPr>
          <p:cNvGrpSpPr/>
          <p:nvPr/>
        </p:nvGrpSpPr>
        <p:grpSpPr>
          <a:xfrm>
            <a:off x="59770" y="3495922"/>
            <a:ext cx="3563972" cy="1850216"/>
            <a:chOff x="200447" y="3730384"/>
            <a:chExt cx="3563972" cy="1850216"/>
          </a:xfrm>
        </p:grpSpPr>
        <p:sp>
          <p:nvSpPr>
            <p:cNvPr id="5" name="Rounded Rectangle 4"/>
            <p:cNvSpPr/>
            <p:nvPr/>
          </p:nvSpPr>
          <p:spPr>
            <a:xfrm>
              <a:off x="200447" y="4143686"/>
              <a:ext cx="3563972"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dirty="0">
                  <a:latin typeface="Comic Sans MS"/>
                </a:rPr>
                <a:t>Miss Kerr</a:t>
              </a:r>
            </a:p>
            <a:p>
              <a:pPr algn="ctr"/>
              <a:endParaRPr lang="en-GB" sz="2600" b="1">
                <a:latin typeface="Comic Sans MS"/>
              </a:endParaRPr>
            </a:p>
            <a:p>
              <a:pPr algn="ctr"/>
              <a:r>
                <a:rPr lang="en-GB" sz="2600" b="1" u="sng" dirty="0">
                  <a:latin typeface="Comic Sans MS"/>
                </a:rPr>
                <a:t>Bell class</a:t>
              </a:r>
            </a:p>
          </p:txBody>
        </p:sp>
        <p:cxnSp>
          <p:nvCxnSpPr>
            <p:cNvPr id="12" name="Straight Connector 11"/>
            <p:cNvCxnSpPr/>
            <p:nvPr/>
          </p:nvCxnSpPr>
          <p:spPr>
            <a:xfrm>
              <a:off x="1881968" y="3730384"/>
              <a:ext cx="0" cy="402368"/>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id="{820DC457-F2D8-1772-F4B4-434C6EFAD4D6}"/>
              </a:ext>
            </a:extLst>
          </p:cNvPr>
          <p:cNvGrpSpPr/>
          <p:nvPr/>
        </p:nvGrpSpPr>
        <p:grpSpPr>
          <a:xfrm>
            <a:off x="3909201" y="3489556"/>
            <a:ext cx="3590493" cy="1892173"/>
            <a:chOff x="4026432" y="3747464"/>
            <a:chExt cx="3590493" cy="1892173"/>
          </a:xfrm>
        </p:grpSpPr>
        <p:sp>
          <p:nvSpPr>
            <p:cNvPr id="6" name="Rounded Rectangle 5"/>
            <p:cNvSpPr/>
            <p:nvPr/>
          </p:nvSpPr>
          <p:spPr>
            <a:xfrm>
              <a:off x="4026432" y="4202723"/>
              <a:ext cx="3590493"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600">
                <a:latin typeface="Comic Sans MS"/>
              </a:endParaRPr>
            </a:p>
            <a:p>
              <a:pPr algn="ctr"/>
              <a:r>
                <a:rPr lang="en-GB" sz="2600">
                  <a:latin typeface="Comic Sans MS"/>
                </a:rPr>
                <a:t>Miss Shah</a:t>
              </a:r>
            </a:p>
            <a:p>
              <a:pPr algn="ctr"/>
              <a:endParaRPr lang="en-GB" sz="2600">
                <a:latin typeface="Comic Sans MS"/>
              </a:endParaRPr>
            </a:p>
            <a:p>
              <a:pPr algn="ctr"/>
              <a:r>
                <a:rPr lang="en-GB" sz="2600" b="1" u="sng">
                  <a:latin typeface="Comic Sans MS"/>
                </a:rPr>
                <a:t>Dyson class</a:t>
              </a:r>
            </a:p>
            <a:p>
              <a:pPr algn="ctr"/>
              <a:endParaRPr lang="en-GB" sz="2600" b="1">
                <a:latin typeface="Comic Sans MS"/>
              </a:endParaRPr>
            </a:p>
          </p:txBody>
        </p:sp>
        <p:cxnSp>
          <p:nvCxnSpPr>
            <p:cNvPr id="13" name="Straight Connector 12"/>
            <p:cNvCxnSpPr/>
            <p:nvPr/>
          </p:nvCxnSpPr>
          <p:spPr>
            <a:xfrm>
              <a:off x="5780023" y="3747464"/>
              <a:ext cx="0" cy="402368"/>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 name="Group 8">
            <a:extLst>
              <a:ext uri="{FF2B5EF4-FFF2-40B4-BE49-F238E27FC236}">
                <a16:creationId xmlns:a16="http://schemas.microsoft.com/office/drawing/2014/main" id="{19A97EB3-AC91-5278-F79E-1E86CC045425}"/>
              </a:ext>
            </a:extLst>
          </p:cNvPr>
          <p:cNvGrpSpPr/>
          <p:nvPr/>
        </p:nvGrpSpPr>
        <p:grpSpPr>
          <a:xfrm>
            <a:off x="7800707" y="3495922"/>
            <a:ext cx="3380282" cy="1874506"/>
            <a:chOff x="7941384" y="3730384"/>
            <a:chExt cx="3380282" cy="1874506"/>
          </a:xfrm>
        </p:grpSpPr>
        <p:sp>
          <p:nvSpPr>
            <p:cNvPr id="4" name="Rounded Rectangle 3"/>
            <p:cNvSpPr/>
            <p:nvPr/>
          </p:nvSpPr>
          <p:spPr>
            <a:xfrm>
              <a:off x="7941384" y="4143686"/>
              <a:ext cx="3380282" cy="1461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a:latin typeface="Comic Sans MS"/>
                </a:rPr>
                <a:t>Miss Patel</a:t>
              </a:r>
            </a:p>
            <a:p>
              <a:pPr algn="ctr"/>
              <a:endParaRPr lang="en-GB" sz="2600">
                <a:latin typeface="Comic Sans MS"/>
              </a:endParaRPr>
            </a:p>
            <a:p>
              <a:pPr algn="ctr"/>
              <a:r>
                <a:rPr lang="en-GB" sz="2600" b="1" u="sng">
                  <a:latin typeface="Comic Sans MS"/>
                </a:rPr>
                <a:t>Jackson class</a:t>
              </a:r>
            </a:p>
          </p:txBody>
        </p:sp>
        <p:cxnSp>
          <p:nvCxnSpPr>
            <p:cNvPr id="14" name="Straight Connector 13"/>
            <p:cNvCxnSpPr/>
            <p:nvPr/>
          </p:nvCxnSpPr>
          <p:spPr>
            <a:xfrm>
              <a:off x="9948048" y="3730384"/>
              <a:ext cx="0" cy="402368"/>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1" name="Group 10">
            <a:extLst>
              <a:ext uri="{FF2B5EF4-FFF2-40B4-BE49-F238E27FC236}">
                <a16:creationId xmlns:a16="http://schemas.microsoft.com/office/drawing/2014/main" id="{1B215492-ABCC-6B40-F0E8-9CE075E9AAF3}"/>
              </a:ext>
            </a:extLst>
          </p:cNvPr>
          <p:cNvGrpSpPr/>
          <p:nvPr/>
        </p:nvGrpSpPr>
        <p:grpSpPr>
          <a:xfrm>
            <a:off x="2523096" y="1391149"/>
            <a:ext cx="6371835" cy="2093050"/>
            <a:chOff x="2652050" y="1637334"/>
            <a:chExt cx="6371835" cy="2093050"/>
          </a:xfrm>
        </p:grpSpPr>
        <p:sp>
          <p:nvSpPr>
            <p:cNvPr id="7" name="Rounded Rectangle 6"/>
            <p:cNvSpPr/>
            <p:nvPr/>
          </p:nvSpPr>
          <p:spPr>
            <a:xfrm>
              <a:off x="2652050" y="1637334"/>
              <a:ext cx="6371835" cy="83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a:latin typeface="Comic Sans MS"/>
                </a:rPr>
                <a:t>Miss Patel– </a:t>
              </a:r>
              <a:r>
                <a:rPr lang="en-GB" sz="2600" b="1">
                  <a:latin typeface="Comic Sans MS"/>
                </a:rPr>
                <a:t>Phase Leader</a:t>
              </a:r>
            </a:p>
          </p:txBody>
        </p:sp>
        <p:cxnSp>
          <p:nvCxnSpPr>
            <p:cNvPr id="15" name="Straight Connector 14"/>
            <p:cNvCxnSpPr>
              <a:cxnSpLocks/>
            </p:cNvCxnSpPr>
            <p:nvPr/>
          </p:nvCxnSpPr>
          <p:spPr>
            <a:xfrm>
              <a:off x="5762269" y="2421056"/>
              <a:ext cx="17754" cy="1309328"/>
            </a:xfrm>
            <a:prstGeom prst="line">
              <a:avLst/>
            </a:prstGeom>
          </p:spPr>
          <p:style>
            <a:lnRef idx="1">
              <a:schemeClr val="accent2"/>
            </a:lnRef>
            <a:fillRef idx="0">
              <a:schemeClr val="accent2"/>
            </a:fillRef>
            <a:effectRef idx="0">
              <a:schemeClr val="accent2"/>
            </a:effectRef>
            <a:fontRef idx="minor">
              <a:schemeClr val="tx1"/>
            </a:fontRef>
          </p:style>
        </p:cxnSp>
      </p:grpSp>
      <p:sp>
        <p:nvSpPr>
          <p:cNvPr id="17" name="TextBox 16">
            <a:extLst>
              <a:ext uri="{FF2B5EF4-FFF2-40B4-BE49-F238E27FC236}">
                <a16:creationId xmlns:a16="http://schemas.microsoft.com/office/drawing/2014/main" id="{DE03EA01-0615-11D3-7FD4-EC7CCE4F9322}"/>
              </a:ext>
            </a:extLst>
          </p:cNvPr>
          <p:cNvSpPr txBox="1"/>
          <p:nvPr/>
        </p:nvSpPr>
        <p:spPr>
          <a:xfrm>
            <a:off x="304801" y="5380893"/>
            <a:ext cx="11570676" cy="1312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GB" sz="2800" b="1" u="sng">
                <a:solidFill>
                  <a:srgbClr val="0070C0"/>
                </a:solidFill>
                <a:latin typeface="Comic Sans MS"/>
                <a:cs typeface="Segoe UI"/>
              </a:rPr>
              <a:t>Chain of communication</a:t>
            </a:r>
            <a:r>
              <a:rPr lang="en-US" sz="2800">
                <a:solidFill>
                  <a:srgbClr val="0070C0"/>
                </a:solidFill>
                <a:latin typeface="Comic Sans MS"/>
                <a:cs typeface="Segoe UI"/>
              </a:rPr>
              <a:t>​</a:t>
            </a:r>
            <a:endParaRPr lang="en-US"/>
          </a:p>
          <a:p>
            <a:pPr algn="ctr">
              <a:lnSpc>
                <a:spcPct val="150000"/>
              </a:lnSpc>
            </a:pPr>
            <a:r>
              <a:rPr lang="en-GB" sz="2800">
                <a:solidFill>
                  <a:srgbClr val="0070C0"/>
                </a:solidFill>
                <a:latin typeface="Comic Sans MS"/>
                <a:cs typeface="Segoe UI"/>
              </a:rPr>
              <a:t>Class Teacher --&gt; Phase Leader --&gt;  Senior Leadership​</a:t>
            </a:r>
          </a:p>
        </p:txBody>
      </p:sp>
    </p:spTree>
    <p:extLst>
      <p:ext uri="{BB962C8B-B14F-4D97-AF65-F5344CB8AC3E}">
        <p14:creationId xmlns:p14="http://schemas.microsoft.com/office/powerpoint/2010/main" val="298297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816" y="510180"/>
            <a:ext cx="10250026" cy="3477875"/>
          </a:xfrm>
          <a:prstGeom prst="rect">
            <a:avLst/>
          </a:prstGeom>
          <a:noFill/>
        </p:spPr>
        <p:txBody>
          <a:bodyPr wrap="square" lIns="91440" tIns="45720" rIns="91440" bIns="45720" rtlCol="0" anchor="t">
            <a:spAutoFit/>
          </a:bodyPr>
          <a:lstStyle/>
          <a:p>
            <a:pPr algn="ctr"/>
            <a:endParaRPr lang="en-GB" sz="4400" dirty="0">
              <a:latin typeface="Comic Sans MS"/>
            </a:endParaRPr>
          </a:p>
          <a:p>
            <a:pPr algn="ctr"/>
            <a:endParaRPr lang="en-GB" sz="4400">
              <a:latin typeface="Comic Sans MS"/>
            </a:endParaRPr>
          </a:p>
          <a:p>
            <a:pPr algn="ctr"/>
            <a:r>
              <a:rPr lang="en-GB" sz="4400" i="1" dirty="0">
                <a:latin typeface="Comic Sans MS"/>
              </a:rPr>
              <a:t>If you have any further questions, please ask them via Class Dojo. </a:t>
            </a:r>
            <a:r>
              <a:rPr lang="en-GB" sz="4400" dirty="0">
                <a:latin typeface="Comic Sans MS"/>
              </a:rPr>
              <a:t> </a:t>
            </a:r>
          </a:p>
          <a:p>
            <a:pPr algn="ctr"/>
            <a:endParaRPr lang="en-GB" sz="4400">
              <a:latin typeface="Comic Sans MS"/>
            </a:endParaRPr>
          </a:p>
        </p:txBody>
      </p:sp>
      <p:pic>
        <p:nvPicPr>
          <p:cNvPr id="5122" name="Picture 2" descr="Q and A … Here are the A's to Your Q's - Catherine Johns"/>
          <p:cNvPicPr>
            <a:picLocks noChangeAspect="1" noChangeArrowheads="1"/>
          </p:cNvPicPr>
          <p:nvPr/>
        </p:nvPicPr>
        <p:blipFill rotWithShape="1">
          <a:blip r:embed="rId2">
            <a:extLst>
              <a:ext uri="{28A0092B-C50C-407E-A947-70E740481C1C}">
                <a14:useLocalDpi xmlns:a14="http://schemas.microsoft.com/office/drawing/2010/main" val="0"/>
              </a:ext>
            </a:extLst>
          </a:blip>
          <a:srcRect t="21371" b="25578"/>
          <a:stretch/>
        </p:blipFill>
        <p:spPr bwMode="auto">
          <a:xfrm>
            <a:off x="1794794" y="3715560"/>
            <a:ext cx="7577314" cy="28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6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756" y="406035"/>
            <a:ext cx="8596668" cy="1320800"/>
          </a:xfrm>
        </p:spPr>
        <p:txBody>
          <a:bodyPr>
            <a:normAutofit/>
          </a:bodyPr>
          <a:lstStyle/>
          <a:p>
            <a:pPr algn="ctr"/>
            <a:r>
              <a:rPr lang="en-GB" sz="5400" b="1" u="sng">
                <a:solidFill>
                  <a:schemeClr val="tx1"/>
                </a:solidFill>
                <a:latin typeface="Comic Sans MS"/>
              </a:rPr>
              <a:t>Attend</a:t>
            </a:r>
            <a:r>
              <a:rPr lang="en-GB" sz="5400" u="sng">
                <a:solidFill>
                  <a:schemeClr val="tx1"/>
                </a:solidFill>
                <a:latin typeface="Comic Sans MS"/>
              </a:rPr>
              <a:t>a</a:t>
            </a:r>
            <a:r>
              <a:rPr lang="en-GB" sz="5400" b="1" u="sng">
                <a:solidFill>
                  <a:schemeClr val="tx1"/>
                </a:solidFill>
                <a:latin typeface="Comic Sans MS"/>
              </a:rPr>
              <a:t>nce / L</a:t>
            </a:r>
            <a:r>
              <a:rPr lang="en-GB" sz="5400" u="sng">
                <a:solidFill>
                  <a:schemeClr val="tx1"/>
                </a:solidFill>
                <a:latin typeface="Comic Sans MS"/>
              </a:rPr>
              <a:t>a</a:t>
            </a:r>
            <a:r>
              <a:rPr lang="en-GB" sz="5400" b="1" u="sng">
                <a:solidFill>
                  <a:schemeClr val="tx1"/>
                </a:solidFill>
                <a:latin typeface="Comic Sans MS"/>
              </a:rPr>
              <a:t>teness</a:t>
            </a:r>
          </a:p>
        </p:txBody>
      </p:sp>
      <p:sp>
        <p:nvSpPr>
          <p:cNvPr id="3" name="Content Placeholder 2"/>
          <p:cNvSpPr>
            <a:spLocks noGrp="1"/>
          </p:cNvSpPr>
          <p:nvPr>
            <p:ph idx="1"/>
          </p:nvPr>
        </p:nvSpPr>
        <p:spPr>
          <a:xfrm>
            <a:off x="576131" y="1712000"/>
            <a:ext cx="9934222" cy="4364389"/>
          </a:xfrm>
        </p:spPr>
        <p:txBody>
          <a:bodyPr vert="horz" lIns="91440" tIns="45720" rIns="91440" bIns="45720" rtlCol="0" anchor="t">
            <a:normAutofit fontScale="77500" lnSpcReduction="20000"/>
          </a:bodyPr>
          <a:lstStyle/>
          <a:p>
            <a:pPr algn="just">
              <a:lnSpc>
                <a:spcPct val="170000"/>
              </a:lnSpc>
            </a:pPr>
            <a:r>
              <a:rPr lang="en-GB" sz="3600">
                <a:latin typeface="Comic Sans MS"/>
              </a:rPr>
              <a:t>Attendance is key to making good progress, so it’s really important to ensure your child attends everyday.</a:t>
            </a:r>
            <a:endParaRPr lang="en-US"/>
          </a:p>
          <a:p>
            <a:pPr algn="just">
              <a:lnSpc>
                <a:spcPct val="170000"/>
              </a:lnSpc>
            </a:pPr>
            <a:r>
              <a:rPr lang="en-GB" sz="3600">
                <a:latin typeface="Comic Sans MS"/>
              </a:rPr>
              <a:t>It is important that your child is at school on time as core subjects take place in the mornings.</a:t>
            </a:r>
          </a:p>
          <a:p>
            <a:pPr algn="just">
              <a:lnSpc>
                <a:spcPct val="170000"/>
              </a:lnSpc>
            </a:pPr>
            <a:r>
              <a:rPr lang="en-GB" sz="3600">
                <a:highlight>
                  <a:srgbClr val="FFFF00"/>
                </a:highlight>
                <a:latin typeface="Comic Sans MS"/>
              </a:rPr>
              <a:t>Timings to school day : 8.50am -3.30pm </a:t>
            </a:r>
          </a:p>
          <a:p>
            <a:pPr algn="just">
              <a:lnSpc>
                <a:spcPct val="170000"/>
              </a:lnSpc>
            </a:pPr>
            <a:r>
              <a:rPr lang="en-GB" sz="3600">
                <a:highlight>
                  <a:srgbClr val="FFFF00"/>
                </a:highlight>
                <a:latin typeface="Comic Sans MS"/>
              </a:rPr>
              <a:t>Gates close at 9am</a:t>
            </a:r>
            <a:endParaRPr lang="en-GB"/>
          </a:p>
          <a:p>
            <a:pPr marL="0" indent="0" algn="just">
              <a:lnSpc>
                <a:spcPct val="170000"/>
              </a:lnSpc>
              <a:buNone/>
            </a:pPr>
            <a:endParaRPr lang="en-GB" sz="3600">
              <a:highlight>
                <a:srgbClr val="FFFF00"/>
              </a:highlight>
              <a:latin typeface="Comic Sans MS"/>
            </a:endParaRPr>
          </a:p>
        </p:txBody>
      </p:sp>
      <p:pic>
        <p:nvPicPr>
          <p:cNvPr id="2050" name="Picture 2" descr="Perfect Attendance Clip Art Clipart | Perfect attendance, Clip art, Kitchen  design dec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839" y="4136796"/>
            <a:ext cx="2505113" cy="250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593" y="367794"/>
            <a:ext cx="6134657" cy="807916"/>
          </a:xfrm>
        </p:spPr>
        <p:txBody>
          <a:bodyPr>
            <a:normAutofit fontScale="90000"/>
          </a:bodyPr>
          <a:lstStyle/>
          <a:p>
            <a:pPr algn="ctr">
              <a:lnSpc>
                <a:spcPct val="150000"/>
              </a:lnSpc>
            </a:pPr>
            <a:r>
              <a:rPr lang="en-GB" sz="6000" b="1" u="sng">
                <a:solidFill>
                  <a:schemeClr val="tx1"/>
                </a:solidFill>
                <a:latin typeface="Comic Sans MS"/>
              </a:rPr>
              <a:t>Me</a:t>
            </a:r>
            <a:r>
              <a:rPr lang="en-GB" sz="6000" u="sng">
                <a:solidFill>
                  <a:schemeClr val="tx1"/>
                </a:solidFill>
                <a:latin typeface="Comic Sans MS"/>
              </a:rPr>
              <a:t>a</a:t>
            </a:r>
            <a:r>
              <a:rPr lang="en-GB" sz="6000" b="1" u="sng">
                <a:solidFill>
                  <a:schemeClr val="tx1"/>
                </a:solidFill>
                <a:latin typeface="Comic Sans MS"/>
              </a:rPr>
              <a:t>l selection</a:t>
            </a:r>
          </a:p>
        </p:txBody>
      </p:sp>
      <p:sp>
        <p:nvSpPr>
          <p:cNvPr id="3" name="Content Placeholder 2"/>
          <p:cNvSpPr>
            <a:spLocks noGrp="1"/>
          </p:cNvSpPr>
          <p:nvPr>
            <p:ph idx="1"/>
          </p:nvPr>
        </p:nvSpPr>
        <p:spPr>
          <a:xfrm>
            <a:off x="147184" y="2120653"/>
            <a:ext cx="11766929" cy="4302803"/>
          </a:xfrm>
        </p:spPr>
        <p:txBody>
          <a:bodyPr vert="horz" lIns="91440" tIns="45720" rIns="91440" bIns="45720" rtlCol="0" anchor="t">
            <a:normAutofit fontScale="92500"/>
          </a:bodyPr>
          <a:lstStyle/>
          <a:p>
            <a:pPr algn="just">
              <a:lnSpc>
                <a:spcPct val="150000"/>
              </a:lnSpc>
            </a:pPr>
            <a:r>
              <a:rPr lang="en-GB" sz="3600">
                <a:latin typeface="Comic Sans MS"/>
              </a:rPr>
              <a:t>If your child is school dinners, please pre-order lunches at home. </a:t>
            </a:r>
          </a:p>
          <a:p>
            <a:pPr lvl="1" algn="just">
              <a:lnSpc>
                <a:spcPct val="150000"/>
              </a:lnSpc>
            </a:pPr>
            <a:r>
              <a:rPr lang="en-GB" sz="3400">
                <a:latin typeface="Comic Sans MS"/>
              </a:rPr>
              <a:t> </a:t>
            </a:r>
            <a:r>
              <a:rPr lang="en-GB" sz="1800">
                <a:solidFill>
                  <a:srgbClr val="0070C0"/>
                </a:solidFill>
                <a:latin typeface="Comic Sans MS"/>
              </a:rPr>
              <a:t>Children will be given a jacket potato if an order has not been made.</a:t>
            </a:r>
          </a:p>
          <a:p>
            <a:pPr algn="just">
              <a:lnSpc>
                <a:spcPct val="150000"/>
              </a:lnSpc>
            </a:pPr>
            <a:r>
              <a:rPr lang="en-GB" sz="3600" b="1">
                <a:latin typeface="Comic Sans MS"/>
              </a:rPr>
              <a:t>Even if they </a:t>
            </a:r>
            <a:r>
              <a:rPr lang="en-GB" sz="3600">
                <a:latin typeface="Comic Sans MS"/>
              </a:rPr>
              <a:t>a</a:t>
            </a:r>
            <a:r>
              <a:rPr lang="en-GB" sz="3600" b="1">
                <a:latin typeface="Comic Sans MS"/>
              </a:rPr>
              <a:t>re school dinners, please </a:t>
            </a:r>
            <a:r>
              <a:rPr lang="en-GB" sz="3600">
                <a:latin typeface="Comic Sans MS"/>
              </a:rPr>
              <a:t>ma</a:t>
            </a:r>
            <a:r>
              <a:rPr lang="en-GB" sz="3600" b="1">
                <a:latin typeface="Comic Sans MS"/>
              </a:rPr>
              <a:t>ke s</a:t>
            </a:r>
            <a:r>
              <a:rPr lang="en-GB" sz="3600">
                <a:latin typeface="Comic Sans MS"/>
              </a:rPr>
              <a:t>u</a:t>
            </a:r>
            <a:r>
              <a:rPr lang="en-GB" sz="3600" b="1">
                <a:latin typeface="Comic Sans MS"/>
              </a:rPr>
              <a:t>re that they bring a labelled water bottle with them. </a:t>
            </a:r>
          </a:p>
        </p:txBody>
      </p:sp>
      <p:pic>
        <p:nvPicPr>
          <p:cNvPr id="5" name="Picture 4">
            <a:extLst>
              <a:ext uri="{FF2B5EF4-FFF2-40B4-BE49-F238E27FC236}">
                <a16:creationId xmlns:a16="http://schemas.microsoft.com/office/drawing/2014/main" id="{102B37C0-8C35-46AD-ACC4-8459317B1E8C}"/>
              </a:ext>
            </a:extLst>
          </p:cNvPr>
          <p:cNvPicPr>
            <a:picLocks noChangeAspect="1"/>
          </p:cNvPicPr>
          <p:nvPr/>
        </p:nvPicPr>
        <p:blipFill>
          <a:blip r:embed="rId2"/>
          <a:stretch>
            <a:fillRect/>
          </a:stretch>
        </p:blipFill>
        <p:spPr>
          <a:xfrm>
            <a:off x="8356646" y="164123"/>
            <a:ext cx="3554000" cy="2112517"/>
          </a:xfrm>
          <a:prstGeom prst="rect">
            <a:avLst/>
          </a:prstGeom>
        </p:spPr>
      </p:pic>
    </p:spTree>
    <p:extLst>
      <p:ext uri="{BB962C8B-B14F-4D97-AF65-F5344CB8AC3E}">
        <p14:creationId xmlns:p14="http://schemas.microsoft.com/office/powerpoint/2010/main" val="12165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st of clothes with different colors&#10;&#10;AI-generated content may be incorrect.">
            <a:extLst>
              <a:ext uri="{FF2B5EF4-FFF2-40B4-BE49-F238E27FC236}">
                <a16:creationId xmlns:a16="http://schemas.microsoft.com/office/drawing/2014/main" id="{D7B91D09-5FF1-CEB5-9731-E165B9306C9D}"/>
              </a:ext>
            </a:extLst>
          </p:cNvPr>
          <p:cNvPicPr>
            <a:picLocks noChangeAspect="1"/>
          </p:cNvPicPr>
          <p:nvPr/>
        </p:nvPicPr>
        <p:blipFill>
          <a:blip r:embed="rId2"/>
          <a:stretch>
            <a:fillRect/>
          </a:stretch>
        </p:blipFill>
        <p:spPr>
          <a:xfrm>
            <a:off x="3596434" y="535351"/>
            <a:ext cx="8276651" cy="6200430"/>
          </a:xfrm>
          <a:prstGeom prst="rect">
            <a:avLst/>
          </a:prstGeom>
        </p:spPr>
      </p:pic>
      <p:sp>
        <p:nvSpPr>
          <p:cNvPr id="3" name="TextBox 2">
            <a:extLst>
              <a:ext uri="{FF2B5EF4-FFF2-40B4-BE49-F238E27FC236}">
                <a16:creationId xmlns:a16="http://schemas.microsoft.com/office/drawing/2014/main" id="{F8CBA5BC-9538-07D1-DFCB-B83F8FA38B6E}"/>
              </a:ext>
            </a:extLst>
          </p:cNvPr>
          <p:cNvSpPr txBox="1"/>
          <p:nvPr/>
        </p:nvSpPr>
        <p:spPr>
          <a:xfrm>
            <a:off x="4491427" y="-314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a:t>Uniform</a:t>
            </a:r>
          </a:p>
        </p:txBody>
      </p:sp>
      <p:sp>
        <p:nvSpPr>
          <p:cNvPr id="4" name="TextBox 3">
            <a:extLst>
              <a:ext uri="{FF2B5EF4-FFF2-40B4-BE49-F238E27FC236}">
                <a16:creationId xmlns:a16="http://schemas.microsoft.com/office/drawing/2014/main" id="{0182A3E2-DF80-DFA9-9E16-5AFD6CDF48DA}"/>
              </a:ext>
            </a:extLst>
          </p:cNvPr>
          <p:cNvSpPr txBox="1"/>
          <p:nvPr/>
        </p:nvSpPr>
        <p:spPr>
          <a:xfrm>
            <a:off x="421105" y="1393657"/>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This document can be found on our school website under the 'parents' tab. </a:t>
            </a:r>
          </a:p>
        </p:txBody>
      </p:sp>
    </p:spTree>
    <p:extLst>
      <p:ext uri="{BB962C8B-B14F-4D97-AF65-F5344CB8AC3E}">
        <p14:creationId xmlns:p14="http://schemas.microsoft.com/office/powerpoint/2010/main" val="140877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1D66D1C-CD61-9181-C391-E6460F780EAE}"/>
              </a:ext>
            </a:extLst>
          </p:cNvPr>
          <p:cNvPicPr>
            <a:picLocks noChangeAspect="1"/>
          </p:cNvPicPr>
          <p:nvPr/>
        </p:nvPicPr>
        <p:blipFill>
          <a:blip r:embed="rId2"/>
          <a:stretch>
            <a:fillRect/>
          </a:stretch>
        </p:blipFill>
        <p:spPr>
          <a:xfrm>
            <a:off x="3049663" y="599042"/>
            <a:ext cx="9058045" cy="6091409"/>
          </a:xfrm>
          <a:prstGeom prst="rect">
            <a:avLst/>
          </a:prstGeom>
        </p:spPr>
      </p:pic>
      <p:sp>
        <p:nvSpPr>
          <p:cNvPr id="4" name="TextBox 3">
            <a:extLst>
              <a:ext uri="{FF2B5EF4-FFF2-40B4-BE49-F238E27FC236}">
                <a16:creationId xmlns:a16="http://schemas.microsoft.com/office/drawing/2014/main" id="{D3CBC192-ED48-35D4-ECB8-4BE6DFA5C481}"/>
              </a:ext>
            </a:extLst>
          </p:cNvPr>
          <p:cNvSpPr txBox="1"/>
          <p:nvPr/>
        </p:nvSpPr>
        <p:spPr>
          <a:xfrm>
            <a:off x="4491427" y="-314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a:t>Uniform</a:t>
            </a:r>
          </a:p>
        </p:txBody>
      </p:sp>
      <p:sp>
        <p:nvSpPr>
          <p:cNvPr id="6" name="TextBox 5">
            <a:extLst>
              <a:ext uri="{FF2B5EF4-FFF2-40B4-BE49-F238E27FC236}">
                <a16:creationId xmlns:a16="http://schemas.microsoft.com/office/drawing/2014/main" id="{882A9FE1-A836-B038-02C6-69AC69540900}"/>
              </a:ext>
            </a:extLst>
          </p:cNvPr>
          <p:cNvSpPr txBox="1"/>
          <p:nvPr/>
        </p:nvSpPr>
        <p:spPr>
          <a:xfrm>
            <a:off x="421105" y="1393657"/>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This document can be found on our school website under the 'parents' tab. </a:t>
            </a:r>
          </a:p>
        </p:txBody>
      </p:sp>
    </p:spTree>
    <p:extLst>
      <p:ext uri="{BB962C8B-B14F-4D97-AF65-F5344CB8AC3E}">
        <p14:creationId xmlns:p14="http://schemas.microsoft.com/office/powerpoint/2010/main" val="162886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1F19CC-A6CC-3585-5DA4-1A30A7A466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F75EA8-8BAF-86EE-061E-140C4C279B89}"/>
              </a:ext>
            </a:extLst>
          </p:cNvPr>
          <p:cNvSpPr>
            <a:spLocks noGrp="1"/>
          </p:cNvSpPr>
          <p:nvPr>
            <p:ph idx="1"/>
          </p:nvPr>
        </p:nvSpPr>
        <p:spPr>
          <a:xfrm>
            <a:off x="677334" y="1837708"/>
            <a:ext cx="8596668" cy="3880773"/>
          </a:xfrm>
        </p:spPr>
        <p:txBody>
          <a:bodyPr vert="horz" lIns="91440" tIns="45720" rIns="91440" bIns="45720" rtlCol="0" anchor="t">
            <a:normAutofit/>
          </a:bodyPr>
          <a:lstStyle/>
          <a:p>
            <a:pPr marL="0" indent="0">
              <a:buNone/>
            </a:pPr>
            <a:endParaRPr lang="en-US"/>
          </a:p>
          <a:p>
            <a:r>
              <a:rPr lang="en-US" sz="2400"/>
              <a:t>Black/Navy shorts </a:t>
            </a:r>
          </a:p>
          <a:p>
            <a:r>
              <a:rPr lang="en-US" sz="2400"/>
              <a:t>Plain white or blue T-shirt</a:t>
            </a:r>
          </a:p>
          <a:p>
            <a:r>
              <a:rPr lang="en-US" sz="2400"/>
              <a:t>Black </a:t>
            </a:r>
            <a:r>
              <a:rPr lang="en-US" sz="2400" err="1"/>
              <a:t>plimsolls</a:t>
            </a:r>
            <a:r>
              <a:rPr lang="en-US" sz="2400"/>
              <a:t> or trainers</a:t>
            </a:r>
          </a:p>
          <a:p>
            <a:r>
              <a:rPr lang="en-US" sz="2400"/>
              <a:t>Black or Navy track suit or jogging bottoms for outdoor games in cold weather</a:t>
            </a:r>
          </a:p>
          <a:p>
            <a:r>
              <a:rPr lang="en-US" sz="2400"/>
              <a:t>Pupils can also wear their school uniform jumper on top during colder weather </a:t>
            </a:r>
          </a:p>
          <a:p>
            <a:endParaRPr lang="en-US"/>
          </a:p>
        </p:txBody>
      </p:sp>
      <p:sp>
        <p:nvSpPr>
          <p:cNvPr id="7" name="Title 1">
            <a:extLst>
              <a:ext uri="{FF2B5EF4-FFF2-40B4-BE49-F238E27FC236}">
                <a16:creationId xmlns:a16="http://schemas.microsoft.com/office/drawing/2014/main" id="{18574433-96B9-830D-9BE0-82F90EBD7E59}"/>
              </a:ext>
            </a:extLst>
          </p:cNvPr>
          <p:cNvSpPr txBox="1">
            <a:spLocks/>
          </p:cNvSpPr>
          <p:nvPr/>
        </p:nvSpPr>
        <p:spPr>
          <a:xfrm>
            <a:off x="1118784" y="49042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500" b="1" u="sng">
                <a:solidFill>
                  <a:schemeClr val="tx1"/>
                </a:solidFill>
                <a:latin typeface="NTFPreCursivefk"/>
              </a:rPr>
              <a:t>P.E. Uniform</a:t>
            </a:r>
            <a:endParaRPr lang="en-GB" sz="5500" b="1" u="sng">
              <a:solidFill>
                <a:schemeClr val="tx1"/>
              </a:solidFill>
              <a:latin typeface="NTFPreCursivefk" panose="03000400000000000000" pitchFamily="66" charset="0"/>
            </a:endParaRPr>
          </a:p>
        </p:txBody>
      </p:sp>
      <p:pic>
        <p:nvPicPr>
          <p:cNvPr id="11" name="Picture 2" descr="about">
            <a:extLst>
              <a:ext uri="{FF2B5EF4-FFF2-40B4-BE49-F238E27FC236}">
                <a16:creationId xmlns:a16="http://schemas.microsoft.com/office/drawing/2014/main" id="{66391766-056E-C0A4-F577-D4560EB8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31" y="183797"/>
            <a:ext cx="1958075" cy="17466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bout">
            <a:extLst>
              <a:ext uri="{FF2B5EF4-FFF2-40B4-BE49-F238E27FC236}">
                <a16:creationId xmlns:a16="http://schemas.microsoft.com/office/drawing/2014/main" id="{7004B041-0DF5-A64B-F8E6-482E2D281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509" y="110419"/>
            <a:ext cx="1958075" cy="174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5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208" y="351692"/>
            <a:ext cx="8596668" cy="1320800"/>
          </a:xfrm>
        </p:spPr>
        <p:txBody>
          <a:bodyPr>
            <a:normAutofit/>
          </a:bodyPr>
          <a:lstStyle/>
          <a:p>
            <a:pPr algn="ctr"/>
            <a:r>
              <a:rPr lang="en-GB" sz="5000" b="1" u="sng">
                <a:solidFill>
                  <a:schemeClr val="tx1"/>
                </a:solidFill>
                <a:latin typeface="Comic Sans MS"/>
              </a:rPr>
              <a:t>P.E. d</a:t>
            </a:r>
            <a:r>
              <a:rPr lang="en-GB" sz="5000" u="sng">
                <a:solidFill>
                  <a:schemeClr val="tx1"/>
                </a:solidFill>
                <a:latin typeface="Comic Sans MS"/>
              </a:rPr>
              <a:t>a</a:t>
            </a:r>
            <a:r>
              <a:rPr lang="en-GB" sz="5000" b="1" u="sng">
                <a:solidFill>
                  <a:schemeClr val="tx1"/>
                </a:solidFill>
                <a:latin typeface="Comic Sans MS"/>
              </a:rPr>
              <a:t>ys</a:t>
            </a:r>
          </a:p>
        </p:txBody>
      </p:sp>
      <p:sp>
        <p:nvSpPr>
          <p:cNvPr id="3" name="Content Placeholder 2"/>
          <p:cNvSpPr>
            <a:spLocks noGrp="1"/>
          </p:cNvSpPr>
          <p:nvPr>
            <p:ph idx="1"/>
          </p:nvPr>
        </p:nvSpPr>
        <p:spPr>
          <a:xfrm>
            <a:off x="1066734" y="3659463"/>
            <a:ext cx="9934222" cy="3880773"/>
          </a:xfrm>
        </p:spPr>
        <p:txBody>
          <a:bodyPr vert="horz" lIns="91440" tIns="45720" rIns="91440" bIns="45720" rtlCol="0" anchor="t">
            <a:normAutofit/>
          </a:bodyPr>
          <a:lstStyle/>
          <a:p>
            <a:pPr>
              <a:lnSpc>
                <a:spcPct val="150000"/>
              </a:lnSpc>
            </a:pPr>
            <a:r>
              <a:rPr lang="en-GB" sz="4200" b="1" dirty="0">
                <a:latin typeface="Comic Sans MS"/>
              </a:rPr>
              <a:t>Dyson:</a:t>
            </a:r>
            <a:r>
              <a:rPr lang="en-GB" sz="4200" dirty="0">
                <a:latin typeface="Comic Sans MS"/>
              </a:rPr>
              <a:t> Thursday and Wednesday</a:t>
            </a:r>
            <a:endParaRPr lang="en-US" sz="4200" dirty="0"/>
          </a:p>
          <a:p>
            <a:pPr>
              <a:lnSpc>
                <a:spcPct val="150000"/>
              </a:lnSpc>
            </a:pPr>
            <a:r>
              <a:rPr lang="en-GB" sz="4200" b="1" dirty="0">
                <a:latin typeface="Comic Sans MS"/>
              </a:rPr>
              <a:t> Bell class:</a:t>
            </a:r>
            <a:r>
              <a:rPr lang="en-GB" sz="4200" dirty="0">
                <a:latin typeface="Comic Sans MS"/>
              </a:rPr>
              <a:t> Thursday and Monday</a:t>
            </a:r>
          </a:p>
          <a:p>
            <a:pPr>
              <a:lnSpc>
                <a:spcPct val="150000"/>
              </a:lnSpc>
            </a:pPr>
            <a:r>
              <a:rPr lang="en-GB" sz="4200" dirty="0"/>
              <a:t>J</a:t>
            </a:r>
            <a:r>
              <a:rPr lang="en-GB" sz="4200" b="1" dirty="0"/>
              <a:t>ackson:</a:t>
            </a:r>
            <a:r>
              <a:rPr lang="en-GB" sz="4200" dirty="0"/>
              <a:t> Thursday and Friday</a:t>
            </a:r>
          </a:p>
        </p:txBody>
      </p:sp>
      <p:pic>
        <p:nvPicPr>
          <p:cNvPr id="5"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15" y="312428"/>
            <a:ext cx="1941566" cy="1617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1826" y="205183"/>
            <a:ext cx="1941566" cy="16179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065618" y="1823496"/>
            <a:ext cx="9395359" cy="132080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000" i="1">
                <a:solidFill>
                  <a:srgbClr val="0070C0"/>
                </a:solidFill>
                <a:latin typeface="Comic Sans MS"/>
              </a:rPr>
              <a:t>Please ensure that your child wears their P.E. kit to school, underneath their jumper. </a:t>
            </a:r>
          </a:p>
        </p:txBody>
      </p:sp>
    </p:spTree>
    <p:extLst>
      <p:ext uri="{BB962C8B-B14F-4D97-AF65-F5344CB8AC3E}">
        <p14:creationId xmlns:p14="http://schemas.microsoft.com/office/powerpoint/2010/main" val="79241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41" y="161684"/>
            <a:ext cx="8596668" cy="1320800"/>
          </a:xfrm>
        </p:spPr>
        <p:txBody>
          <a:bodyPr>
            <a:normAutofit/>
          </a:bodyPr>
          <a:lstStyle/>
          <a:p>
            <a:pPr algn="ctr"/>
            <a:r>
              <a:rPr lang="en-GB" sz="5500" b="1" u="sng">
                <a:solidFill>
                  <a:schemeClr val="tx1"/>
                </a:solidFill>
                <a:latin typeface="Comic Sans MS"/>
              </a:rPr>
              <a:t>English</a:t>
            </a:r>
            <a:endParaRPr lang="en-US">
              <a:solidFill>
                <a:schemeClr val="tx1"/>
              </a:solidFill>
              <a:latin typeface="Comic Sans MS"/>
            </a:endParaRPr>
          </a:p>
        </p:txBody>
      </p:sp>
      <p:sp>
        <p:nvSpPr>
          <p:cNvPr id="3" name="Content Placeholder 2"/>
          <p:cNvSpPr>
            <a:spLocks noGrp="1"/>
          </p:cNvSpPr>
          <p:nvPr>
            <p:ph idx="1"/>
          </p:nvPr>
        </p:nvSpPr>
        <p:spPr>
          <a:xfrm>
            <a:off x="349956" y="1362479"/>
            <a:ext cx="10984088" cy="5420706"/>
          </a:xfrm>
        </p:spPr>
        <p:txBody>
          <a:bodyPr vert="horz" lIns="91440" tIns="45720" rIns="91440" bIns="45720" rtlCol="0" anchor="t">
            <a:normAutofit/>
          </a:bodyPr>
          <a:lstStyle/>
          <a:p>
            <a:pPr algn="just"/>
            <a:r>
              <a:rPr lang="en-GB" sz="2800" dirty="0">
                <a:latin typeface="Comic Sans MS"/>
              </a:rPr>
              <a:t>English lessons are based on a </a:t>
            </a:r>
            <a:r>
              <a:rPr lang="en-GB" sz="2800" b="1" dirty="0">
                <a:latin typeface="Comic Sans MS"/>
              </a:rPr>
              <a:t>core text</a:t>
            </a:r>
            <a:r>
              <a:rPr lang="en-GB" sz="2800" dirty="0">
                <a:latin typeface="Comic Sans MS"/>
              </a:rPr>
              <a:t>. </a:t>
            </a:r>
            <a:endParaRPr lang="en-US" dirty="0"/>
          </a:p>
          <a:p>
            <a:pPr algn="just"/>
            <a:r>
              <a:rPr lang="en-GB" sz="2800" dirty="0">
                <a:latin typeface="Comic Sans MS"/>
              </a:rPr>
              <a:t>Writing is taught both through discrete English lessons and through other areas of the curriculum. </a:t>
            </a:r>
          </a:p>
          <a:p>
            <a:pPr algn="just"/>
            <a:r>
              <a:rPr lang="en-GB" sz="2800" dirty="0">
                <a:latin typeface="Comic Sans MS"/>
              </a:rPr>
              <a:t>The texts we will be focusing on this year are: </a:t>
            </a:r>
          </a:p>
          <a:p>
            <a:pPr marL="0" indent="0" algn="just">
              <a:buNone/>
            </a:pPr>
            <a:r>
              <a:rPr lang="en-GB" sz="2000" dirty="0">
                <a:solidFill>
                  <a:srgbClr val="0070C0"/>
                </a:solidFill>
                <a:latin typeface="Comic Sans MS"/>
              </a:rPr>
              <a:t>Look Up!, The Owl who was Afraid of the Dark, The Dragon Machine, My Name is not Refugee, Tidy, The Tempest</a:t>
            </a:r>
          </a:p>
          <a:p>
            <a:pPr marL="457200" lvl="1" indent="0">
              <a:buNone/>
            </a:pPr>
            <a:endParaRPr lang="en-GB" sz="2600">
              <a:latin typeface="Comic Sans MS"/>
            </a:endParaRPr>
          </a:p>
          <a:p>
            <a:pPr lvl="1"/>
            <a:endParaRPr lang="en-GB" sz="2600">
              <a:latin typeface="Comic Sans MS"/>
            </a:endParaRPr>
          </a:p>
          <a:p>
            <a:endParaRPr lang="en-GB" sz="2800">
              <a:latin typeface="Comic Sans MS"/>
            </a:endParaRPr>
          </a:p>
          <a:p>
            <a:endParaRPr lang="en-GB" sz="2800">
              <a:latin typeface="Comic Sans MS"/>
            </a:endParaRPr>
          </a:p>
          <a:p>
            <a:pPr marL="0" indent="0">
              <a:buNone/>
            </a:pPr>
            <a:endParaRPr lang="en-GB" sz="2800">
              <a:latin typeface="Comic Sans MS"/>
            </a:endParaRPr>
          </a:p>
          <a:p>
            <a:pPr marL="0" indent="0">
              <a:buNone/>
            </a:pPr>
            <a:endParaRPr lang="en-GB" sz="2800">
              <a:latin typeface="Comic Sans MS"/>
            </a:endParaRPr>
          </a:p>
        </p:txBody>
      </p:sp>
      <p:pic>
        <p:nvPicPr>
          <p:cNvPr id="4" name="Picture 3" descr="A child in an astronaut garment&#10;&#10;AI-generated content may be incorrect.">
            <a:extLst>
              <a:ext uri="{FF2B5EF4-FFF2-40B4-BE49-F238E27FC236}">
                <a16:creationId xmlns:a16="http://schemas.microsoft.com/office/drawing/2014/main" id="{2B800E13-3660-35F0-5E52-2B942FEB72C8}"/>
              </a:ext>
            </a:extLst>
          </p:cNvPr>
          <p:cNvPicPr>
            <a:picLocks noChangeAspect="1"/>
          </p:cNvPicPr>
          <p:nvPr/>
        </p:nvPicPr>
        <p:blipFill>
          <a:blip r:embed="rId2"/>
          <a:stretch>
            <a:fillRect/>
          </a:stretch>
        </p:blipFill>
        <p:spPr>
          <a:xfrm>
            <a:off x="491569" y="4442322"/>
            <a:ext cx="1771077" cy="2196488"/>
          </a:xfrm>
          <a:prstGeom prst="rect">
            <a:avLst/>
          </a:prstGeom>
        </p:spPr>
      </p:pic>
      <p:pic>
        <p:nvPicPr>
          <p:cNvPr id="6" name="Picture 5" descr="A book cover with an owl on a tree branch&#10;&#10;AI-generated content may be incorrect.">
            <a:extLst>
              <a:ext uri="{FF2B5EF4-FFF2-40B4-BE49-F238E27FC236}">
                <a16:creationId xmlns:a16="http://schemas.microsoft.com/office/drawing/2014/main" id="{0A8DE27C-1B0F-3C78-3F64-5933EA4B9394}"/>
              </a:ext>
            </a:extLst>
          </p:cNvPr>
          <p:cNvPicPr>
            <a:picLocks noChangeAspect="1"/>
          </p:cNvPicPr>
          <p:nvPr/>
        </p:nvPicPr>
        <p:blipFill>
          <a:blip r:embed="rId3"/>
          <a:stretch>
            <a:fillRect/>
          </a:stretch>
        </p:blipFill>
        <p:spPr>
          <a:xfrm>
            <a:off x="2340338" y="4655545"/>
            <a:ext cx="2048794" cy="1788405"/>
          </a:xfrm>
          <a:prstGeom prst="rect">
            <a:avLst/>
          </a:prstGeom>
        </p:spPr>
      </p:pic>
      <p:pic>
        <p:nvPicPr>
          <p:cNvPr id="7" name="Picture 6" descr="A book cover with a baby sleeping in a dragon eye&#10;&#10;AI-generated content may be incorrect.">
            <a:extLst>
              <a:ext uri="{FF2B5EF4-FFF2-40B4-BE49-F238E27FC236}">
                <a16:creationId xmlns:a16="http://schemas.microsoft.com/office/drawing/2014/main" id="{61D06F83-ECDE-9909-7894-3E73C4F42809}"/>
              </a:ext>
            </a:extLst>
          </p:cNvPr>
          <p:cNvPicPr>
            <a:picLocks noChangeAspect="1"/>
          </p:cNvPicPr>
          <p:nvPr/>
        </p:nvPicPr>
        <p:blipFill>
          <a:blip r:embed="rId4"/>
          <a:stretch>
            <a:fillRect/>
          </a:stretch>
        </p:blipFill>
        <p:spPr>
          <a:xfrm>
            <a:off x="4495741" y="4332153"/>
            <a:ext cx="1823407" cy="2306657"/>
          </a:xfrm>
          <a:prstGeom prst="rect">
            <a:avLst/>
          </a:prstGeom>
        </p:spPr>
      </p:pic>
      <p:pic>
        <p:nvPicPr>
          <p:cNvPr id="9" name="Picture 8" descr="A book cover with a badger in a tree&#10;&#10;AI-generated content may be incorrect.">
            <a:extLst>
              <a:ext uri="{FF2B5EF4-FFF2-40B4-BE49-F238E27FC236}">
                <a16:creationId xmlns:a16="http://schemas.microsoft.com/office/drawing/2014/main" id="{A1713B95-7142-AD3C-41FC-A28C9492579E}"/>
              </a:ext>
            </a:extLst>
          </p:cNvPr>
          <p:cNvPicPr>
            <a:picLocks noChangeAspect="1"/>
          </p:cNvPicPr>
          <p:nvPr/>
        </p:nvPicPr>
        <p:blipFill>
          <a:blip r:embed="rId5"/>
          <a:stretch>
            <a:fillRect/>
          </a:stretch>
        </p:blipFill>
        <p:spPr>
          <a:xfrm>
            <a:off x="8687258" y="4539580"/>
            <a:ext cx="1712205" cy="2158044"/>
          </a:xfrm>
          <a:prstGeom prst="rect">
            <a:avLst/>
          </a:prstGeom>
        </p:spPr>
      </p:pic>
      <p:pic>
        <p:nvPicPr>
          <p:cNvPr id="10" name="Picture 9" descr="A person in a white robe holding a staff to a person in a pink dress&#10;&#10;AI-generated content may be incorrect.">
            <a:extLst>
              <a:ext uri="{FF2B5EF4-FFF2-40B4-BE49-F238E27FC236}">
                <a16:creationId xmlns:a16="http://schemas.microsoft.com/office/drawing/2014/main" id="{67F0AAB0-2568-2D75-1972-30EA012DA575}"/>
              </a:ext>
            </a:extLst>
          </p:cNvPr>
          <p:cNvPicPr>
            <a:picLocks noChangeAspect="1"/>
          </p:cNvPicPr>
          <p:nvPr/>
        </p:nvPicPr>
        <p:blipFill>
          <a:blip r:embed="rId6"/>
          <a:stretch>
            <a:fillRect/>
          </a:stretch>
        </p:blipFill>
        <p:spPr>
          <a:xfrm>
            <a:off x="10522485" y="4226748"/>
            <a:ext cx="1631415" cy="2398120"/>
          </a:xfrm>
          <a:prstGeom prst="rect">
            <a:avLst/>
          </a:prstGeom>
        </p:spPr>
      </p:pic>
      <p:pic>
        <p:nvPicPr>
          <p:cNvPr id="11" name="Picture 10" descr="A book cover of a person holding a child&#10;&#10;AI-generated content may be incorrect.">
            <a:extLst>
              <a:ext uri="{FF2B5EF4-FFF2-40B4-BE49-F238E27FC236}">
                <a16:creationId xmlns:a16="http://schemas.microsoft.com/office/drawing/2014/main" id="{362B6B22-1904-7858-D597-42FE6893F24F}"/>
              </a:ext>
            </a:extLst>
          </p:cNvPr>
          <p:cNvPicPr>
            <a:picLocks noChangeAspect="1"/>
          </p:cNvPicPr>
          <p:nvPr/>
        </p:nvPicPr>
        <p:blipFill>
          <a:blip r:embed="rId7"/>
          <a:stretch>
            <a:fillRect/>
          </a:stretch>
        </p:blipFill>
        <p:spPr>
          <a:xfrm>
            <a:off x="6386512" y="4537973"/>
            <a:ext cx="2228277" cy="2096992"/>
          </a:xfrm>
          <a:prstGeom prst="rect">
            <a:avLst/>
          </a:prstGeom>
        </p:spPr>
      </p:pic>
    </p:spTree>
    <p:extLst>
      <p:ext uri="{BB962C8B-B14F-4D97-AF65-F5344CB8AC3E}">
        <p14:creationId xmlns:p14="http://schemas.microsoft.com/office/powerpoint/2010/main" val="95325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AFC6DDF46B84FAF4D041F6F0FDB61" ma:contentTypeVersion="16" ma:contentTypeDescription="Create a new document." ma:contentTypeScope="" ma:versionID="afec520e0f3aa8294c017bd2456b0a67">
  <xsd:schema xmlns:xsd="http://www.w3.org/2001/XMLSchema" xmlns:xs="http://www.w3.org/2001/XMLSchema" xmlns:p="http://schemas.microsoft.com/office/2006/metadata/properties" xmlns:ns2="b5b1ae2a-a991-4543-ba38-9824185ec6ef" xmlns:ns3="4e1d7998-31f9-4aaf-ab34-18ca85a301e6" targetNamespace="http://schemas.microsoft.com/office/2006/metadata/properties" ma:root="true" ma:fieldsID="e2094b1dbd035be095537b9ec29fc3d1" ns2:_="" ns3:_="">
    <xsd:import namespace="b5b1ae2a-a991-4543-ba38-9824185ec6ef"/>
    <xsd:import namespace="4e1d7998-31f9-4aaf-ab34-18ca85a301e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1ae2a-a991-4543-ba38-9824185ec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c92852f-c736-4bb9-8cb7-27e9d498433f"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1d7998-31f9-4aaf-ab34-18ca85a301e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f48a09d-7637-4ece-a2f9-1765ed403976}" ma:internalName="TaxCatchAll" ma:showField="CatchAllData" ma:web="4e1d7998-31f9-4aaf-ab34-18ca85a301e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b1ae2a-a991-4543-ba38-9824185ec6ef">
      <Terms xmlns="http://schemas.microsoft.com/office/infopath/2007/PartnerControls"/>
    </lcf76f155ced4ddcb4097134ff3c332f>
    <TaxCatchAll xmlns="4e1d7998-31f9-4aaf-ab34-18ca85a301e6" xsi:nil="true"/>
  </documentManagement>
</p:properties>
</file>

<file path=customXml/itemProps1.xml><?xml version="1.0" encoding="utf-8"?>
<ds:datastoreItem xmlns:ds="http://schemas.openxmlformats.org/officeDocument/2006/customXml" ds:itemID="{01E830DF-2B01-4B74-8430-165D7E6E88DA}">
  <ds:schemaRefs>
    <ds:schemaRef ds:uri="4e1d7998-31f9-4aaf-ab34-18ca85a301e6"/>
    <ds:schemaRef ds:uri="b5b1ae2a-a991-4543-ba38-9824185ec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75450C1-40A7-4267-9501-1361362E7EE3}">
  <ds:schemaRefs>
    <ds:schemaRef ds:uri="http://schemas.microsoft.com/sharepoint/v3/contenttype/forms"/>
  </ds:schemaRefs>
</ds:datastoreItem>
</file>

<file path=customXml/itemProps3.xml><?xml version="1.0" encoding="utf-8"?>
<ds:datastoreItem xmlns:ds="http://schemas.openxmlformats.org/officeDocument/2006/customXml" ds:itemID="{D6DC0903-CB18-428E-B5FA-8DB8F4FCBB86}">
  <ds:schemaRefs>
    <ds:schemaRef ds:uri="4e1d7998-31f9-4aaf-ab34-18ca85a301e6"/>
    <ds:schemaRef ds:uri="b5b1ae2a-a991-4543-ba38-9824185ec6e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Year 2 Welcome Meeting</vt:lpstr>
      <vt:lpstr>Meeting the Year 2 team</vt:lpstr>
      <vt:lpstr>Attendance / Lateness</vt:lpstr>
      <vt:lpstr>Meal selection</vt:lpstr>
      <vt:lpstr>PowerPoint Presentation</vt:lpstr>
      <vt:lpstr>PowerPoint Presentation</vt:lpstr>
      <vt:lpstr>PowerPoint Presentation</vt:lpstr>
      <vt:lpstr>P.E. days</vt:lpstr>
      <vt:lpstr>English</vt:lpstr>
      <vt:lpstr>Reading</vt:lpstr>
      <vt:lpstr>Reading books</vt:lpstr>
      <vt:lpstr>Maths – Maths Mastery</vt:lpstr>
      <vt:lpstr>Relationship and Health Education (RHE) </vt:lpstr>
      <vt:lpstr>Homework</vt:lpstr>
      <vt:lpstr>Reading – Oxford Reading Buddy</vt:lpstr>
      <vt:lpstr>Maths -Numbots</vt:lpstr>
      <vt:lpstr>Birthdays</vt:lpstr>
      <vt:lpstr>Educational visits</vt:lpstr>
      <vt:lpstr>Snacks</vt:lpstr>
      <vt:lpstr>PowerPoint Presentation</vt:lpstr>
    </vt:vector>
  </TitlesOfParts>
  <Company>Chadwell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Year 2  Parents Meeting </dc:title>
  <dc:creator>pmackie2.317</dc:creator>
  <cp:revision>75</cp:revision>
  <dcterms:created xsi:type="dcterms:W3CDTF">2020-09-22T15:48:31Z</dcterms:created>
  <dcterms:modified xsi:type="dcterms:W3CDTF">2025-09-15T11:00:40Z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0x0101003EDAFC6DDF46B84FAF4D041F6F0FDB61</vt:lpwstr>
  </property>
  <property fmtid="{D5CDD505-2E9C-101B-9397-08002B2CF9AE}" pid="3" name="Order">
    <vt:r8>1000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