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notesMasterIdLst>
    <p:notesMasterId r:id="rId26"/>
  </p:notesMasterIdLst>
  <p:sldIdLst>
    <p:sldId id="256" r:id="rId5"/>
    <p:sldId id="278" r:id="rId6"/>
    <p:sldId id="279" r:id="rId7"/>
    <p:sldId id="261" r:id="rId8"/>
    <p:sldId id="262" r:id="rId9"/>
    <p:sldId id="288" r:id="rId10"/>
    <p:sldId id="286" r:id="rId11"/>
    <p:sldId id="287" r:id="rId12"/>
    <p:sldId id="284" r:id="rId13"/>
    <p:sldId id="273" r:id="rId14"/>
    <p:sldId id="276" r:id="rId15"/>
    <p:sldId id="281" r:id="rId16"/>
    <p:sldId id="285" r:id="rId17"/>
    <p:sldId id="267" r:id="rId18"/>
    <p:sldId id="269" r:id="rId19"/>
    <p:sldId id="270" r:id="rId20"/>
    <p:sldId id="271" r:id="rId21"/>
    <p:sldId id="274" r:id="rId22"/>
    <p:sldId id="283" r:id="rId23"/>
    <p:sldId id="282" r:id="rId24"/>
    <p:sldId id="275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591916-B260-5F67-4D37-A417E23068D9}" v="99" dt="2025-09-16T10:45:32.809"/>
    <p1510:client id="{FEFD1846-513B-4D8C-C780-543F8235164E}" v="24" dt="2025-09-16T19:28:52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ppal, M" userId="S::muppal6.317@chadwellprimaryschool.co.uk::a7bf800c-8198-46d1-b6bc-36f72add58f1" providerId="AD" clId="Web-{2BAFD1DF-25CD-4267-BAA3-C0E16ACAB0F3}"/>
    <pc:docChg chg="addSld delSld modSld">
      <pc:chgData name="Uppal, M" userId="S::muppal6.317@chadwellprimaryschool.co.uk::a7bf800c-8198-46d1-b6bc-36f72add58f1" providerId="AD" clId="Web-{2BAFD1DF-25CD-4267-BAA3-C0E16ACAB0F3}" dt="2025-09-13T16:55:59.607" v="236"/>
      <pc:docMkLst>
        <pc:docMk/>
      </pc:docMkLst>
      <pc:sldChg chg="modSp add">
        <pc:chgData name="Uppal, M" userId="S::muppal6.317@chadwellprimaryschool.co.uk::a7bf800c-8198-46d1-b6bc-36f72add58f1" providerId="AD" clId="Web-{2BAFD1DF-25CD-4267-BAA3-C0E16ACAB0F3}" dt="2025-09-13T16:45:20.017" v="3" actId="20577"/>
        <pc:sldMkLst>
          <pc:docMk/>
          <pc:sldMk cId="176498451" sldId="256"/>
        </pc:sldMkLst>
        <pc:spChg chg="mod">
          <ac:chgData name="Uppal, M" userId="S::muppal6.317@chadwellprimaryschool.co.uk::a7bf800c-8198-46d1-b6bc-36f72add58f1" providerId="AD" clId="Web-{2BAFD1DF-25CD-4267-BAA3-C0E16ACAB0F3}" dt="2025-09-13T16:45:20.017" v="3" actId="20577"/>
          <ac:spMkLst>
            <pc:docMk/>
            <pc:sldMk cId="176498451" sldId="256"/>
            <ac:spMk id="3" creationId="{00000000-0000-0000-0000-000000000000}"/>
          </ac:spMkLst>
        </pc:spChg>
      </pc:sldChg>
      <pc:sldChg chg="del">
        <pc:chgData name="Uppal, M" userId="S::muppal6.317@chadwellprimaryschool.co.uk::a7bf800c-8198-46d1-b6bc-36f72add58f1" providerId="AD" clId="Web-{2BAFD1DF-25CD-4267-BAA3-C0E16ACAB0F3}" dt="2025-09-13T16:53:11.696" v="144"/>
        <pc:sldMkLst>
          <pc:docMk/>
          <pc:sldMk cId="2700011727" sldId="268"/>
        </pc:sldMkLst>
      </pc:sldChg>
      <pc:sldChg chg="modSp">
        <pc:chgData name="Uppal, M" userId="S::muppal6.317@chadwellprimaryschool.co.uk::a7bf800c-8198-46d1-b6bc-36f72add58f1" providerId="AD" clId="Web-{2BAFD1DF-25CD-4267-BAA3-C0E16ACAB0F3}" dt="2025-09-13T16:53:25.431" v="149" actId="20577"/>
        <pc:sldMkLst>
          <pc:docMk/>
          <pc:sldMk cId="2935141384" sldId="269"/>
        </pc:sldMkLst>
        <pc:spChg chg="mod">
          <ac:chgData name="Uppal, M" userId="S::muppal6.317@chadwellprimaryschool.co.uk::a7bf800c-8198-46d1-b6bc-36f72add58f1" providerId="AD" clId="Web-{2BAFD1DF-25CD-4267-BAA3-C0E16ACAB0F3}" dt="2025-09-13T16:53:25.431" v="149" actId="20577"/>
          <ac:spMkLst>
            <pc:docMk/>
            <pc:sldMk cId="2935141384" sldId="269"/>
            <ac:spMk id="3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2BAFD1DF-25CD-4267-BAA3-C0E16ACAB0F3}" dt="2025-09-13T16:54:11.651" v="223" actId="1076"/>
        <pc:sldMkLst>
          <pc:docMk/>
          <pc:sldMk cId="2822426670" sldId="271"/>
        </pc:sldMkLst>
        <pc:spChg chg="mod">
          <ac:chgData name="Uppal, M" userId="S::muppal6.317@chadwellprimaryschool.co.uk::a7bf800c-8198-46d1-b6bc-36f72add58f1" providerId="AD" clId="Web-{2BAFD1DF-25CD-4267-BAA3-C0E16ACAB0F3}" dt="2025-09-13T16:54:11.651" v="223" actId="1076"/>
          <ac:spMkLst>
            <pc:docMk/>
            <pc:sldMk cId="2822426670" sldId="271"/>
            <ac:spMk id="3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2BAFD1DF-25CD-4267-BAA3-C0E16ACAB0F3}" dt="2025-09-13T16:47:21.706" v="91" actId="20577"/>
        <pc:sldMkLst>
          <pc:docMk/>
          <pc:sldMk cId="3449489820" sldId="273"/>
        </pc:sldMkLst>
        <pc:spChg chg="mod">
          <ac:chgData name="Uppal, M" userId="S::muppal6.317@chadwellprimaryschool.co.uk::a7bf800c-8198-46d1-b6bc-36f72add58f1" providerId="AD" clId="Web-{2BAFD1DF-25CD-4267-BAA3-C0E16ACAB0F3}" dt="2025-09-13T16:47:21.706" v="91" actId="20577"/>
          <ac:spMkLst>
            <pc:docMk/>
            <pc:sldMk cId="3449489820" sldId="273"/>
            <ac:spMk id="3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2BAFD1DF-25CD-4267-BAA3-C0E16ACAB0F3}" dt="2025-09-13T16:55:12.169" v="226" actId="20577"/>
        <pc:sldMkLst>
          <pc:docMk/>
          <pc:sldMk cId="792410077" sldId="274"/>
        </pc:sldMkLst>
        <pc:spChg chg="mod">
          <ac:chgData name="Uppal, M" userId="S::muppal6.317@chadwellprimaryschool.co.uk::a7bf800c-8198-46d1-b6bc-36f72add58f1" providerId="AD" clId="Web-{2BAFD1DF-25CD-4267-BAA3-C0E16ACAB0F3}" dt="2025-09-13T16:55:12.169" v="226" actId="20577"/>
          <ac:spMkLst>
            <pc:docMk/>
            <pc:sldMk cId="792410077" sldId="274"/>
            <ac:spMk id="3" creationId="{00000000-0000-0000-0000-000000000000}"/>
          </ac:spMkLst>
        </pc:spChg>
      </pc:sldChg>
      <pc:sldChg chg="del">
        <pc:chgData name="Uppal, M" userId="S::muppal6.317@chadwellprimaryschool.co.uk::a7bf800c-8198-46d1-b6bc-36f72add58f1" providerId="AD" clId="Web-{2BAFD1DF-25CD-4267-BAA3-C0E16ACAB0F3}" dt="2025-09-13T16:55:59.607" v="236"/>
        <pc:sldMkLst>
          <pc:docMk/>
          <pc:sldMk cId="2956939445" sldId="277"/>
        </pc:sldMkLst>
      </pc:sldChg>
      <pc:sldChg chg="modSp">
        <pc:chgData name="Uppal, M" userId="S::muppal6.317@chadwellprimaryschool.co.uk::a7bf800c-8198-46d1-b6bc-36f72add58f1" providerId="AD" clId="Web-{2BAFD1DF-25CD-4267-BAA3-C0E16ACAB0F3}" dt="2025-09-13T16:45:44.549" v="24" actId="20577"/>
        <pc:sldMkLst>
          <pc:docMk/>
          <pc:sldMk cId="2982979484" sldId="278"/>
        </pc:sldMkLst>
        <pc:spChg chg="mod">
          <ac:chgData name="Uppal, M" userId="S::muppal6.317@chadwellprimaryschool.co.uk::a7bf800c-8198-46d1-b6bc-36f72add58f1" providerId="AD" clId="Web-{2BAFD1DF-25CD-4267-BAA3-C0E16ACAB0F3}" dt="2025-09-13T16:45:44.549" v="24" actId="20577"/>
          <ac:spMkLst>
            <pc:docMk/>
            <pc:sldMk cId="2982979484" sldId="278"/>
            <ac:spMk id="4" creationId="{00000000-0000-0000-0000-000000000000}"/>
          </ac:spMkLst>
        </pc:spChg>
        <pc:spChg chg="mod">
          <ac:chgData name="Uppal, M" userId="S::muppal6.317@chadwellprimaryschool.co.uk::a7bf800c-8198-46d1-b6bc-36f72add58f1" providerId="AD" clId="Web-{2BAFD1DF-25CD-4267-BAA3-C0E16ACAB0F3}" dt="2025-09-13T16:45:34.002" v="12" actId="20577"/>
          <ac:spMkLst>
            <pc:docMk/>
            <pc:sldMk cId="2982979484" sldId="278"/>
            <ac:spMk id="5" creationId="{00000000-0000-0000-0000-000000000000}"/>
          </ac:spMkLst>
        </pc:spChg>
        <pc:spChg chg="mod">
          <ac:chgData name="Uppal, M" userId="S::muppal6.317@chadwellprimaryschool.co.uk::a7bf800c-8198-46d1-b6bc-36f72add58f1" providerId="AD" clId="Web-{2BAFD1DF-25CD-4267-BAA3-C0E16ACAB0F3}" dt="2025-09-13T16:45:39.924" v="21" actId="20577"/>
          <ac:spMkLst>
            <pc:docMk/>
            <pc:sldMk cId="2982979484" sldId="278"/>
            <ac:spMk id="6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2BAFD1DF-25CD-4267-BAA3-C0E16ACAB0F3}" dt="2025-09-13T16:55:43.763" v="235"/>
        <pc:sldMkLst>
          <pc:docMk/>
          <pc:sldMk cId="1446391491" sldId="283"/>
        </pc:sldMkLst>
        <pc:spChg chg="mod">
          <ac:chgData name="Uppal, M" userId="S::muppal6.317@chadwellprimaryschool.co.uk::a7bf800c-8198-46d1-b6bc-36f72add58f1" providerId="AD" clId="Web-{2BAFD1DF-25CD-4267-BAA3-C0E16ACAB0F3}" dt="2025-09-13T16:55:43.763" v="235"/>
          <ac:spMkLst>
            <pc:docMk/>
            <pc:sldMk cId="1446391491" sldId="283"/>
            <ac:spMk id="3" creationId="{3F404850-4D90-3885-B550-B43E335E9281}"/>
          </ac:spMkLst>
        </pc:spChg>
      </pc:sldChg>
      <pc:sldChg chg="modSp">
        <pc:chgData name="Uppal, M" userId="S::muppal6.317@chadwellprimaryschool.co.uk::a7bf800c-8198-46d1-b6bc-36f72add58f1" providerId="AD" clId="Web-{2BAFD1DF-25CD-4267-BAA3-C0E16ACAB0F3}" dt="2025-09-13T16:47:13.174" v="89" actId="20577"/>
        <pc:sldMkLst>
          <pc:docMk/>
          <pc:sldMk cId="3446159143" sldId="284"/>
        </pc:sldMkLst>
        <pc:spChg chg="mod">
          <ac:chgData name="Uppal, M" userId="S::muppal6.317@chadwellprimaryschool.co.uk::a7bf800c-8198-46d1-b6bc-36f72add58f1" providerId="AD" clId="Web-{2BAFD1DF-25CD-4267-BAA3-C0E16ACAB0F3}" dt="2025-09-13T16:47:13.174" v="89" actId="20577"/>
          <ac:spMkLst>
            <pc:docMk/>
            <pc:sldMk cId="3446159143" sldId="284"/>
            <ac:spMk id="3" creationId="{59F75EA8-8BAF-86EE-061E-140C4C279B89}"/>
          </ac:spMkLst>
        </pc:spChg>
      </pc:sldChg>
      <pc:sldChg chg="addSp delSp modSp add replId">
        <pc:chgData name="Uppal, M" userId="S::muppal6.317@chadwellprimaryschool.co.uk::a7bf800c-8198-46d1-b6bc-36f72add58f1" providerId="AD" clId="Web-{2BAFD1DF-25CD-4267-BAA3-C0E16ACAB0F3}" dt="2025-09-13T16:52:27.242" v="143" actId="1076"/>
        <pc:sldMkLst>
          <pc:docMk/>
          <pc:sldMk cId="2606833642" sldId="288"/>
        </pc:sldMkLst>
        <pc:spChg chg="mod">
          <ac:chgData name="Uppal, M" userId="S::muppal6.317@chadwellprimaryschool.co.uk::a7bf800c-8198-46d1-b6bc-36f72add58f1" providerId="AD" clId="Web-{2BAFD1DF-25CD-4267-BAA3-C0E16ACAB0F3}" dt="2025-09-13T16:47:58.159" v="106" actId="14100"/>
          <ac:spMkLst>
            <pc:docMk/>
            <pc:sldMk cId="2606833642" sldId="288"/>
            <ac:spMk id="2" creationId="{522D26E9-198B-7235-217C-6A370802C15A}"/>
          </ac:spMkLst>
        </pc:spChg>
        <pc:spChg chg="mod">
          <ac:chgData name="Uppal, M" userId="S::muppal6.317@chadwellprimaryschool.co.uk::a7bf800c-8198-46d1-b6bc-36f72add58f1" providerId="AD" clId="Web-{2BAFD1DF-25CD-4267-BAA3-C0E16ACAB0F3}" dt="2025-09-13T16:52:15.148" v="140" actId="1076"/>
          <ac:spMkLst>
            <pc:docMk/>
            <pc:sldMk cId="2606833642" sldId="288"/>
            <ac:spMk id="3" creationId="{CE486256-FA57-BA17-147F-AF3DA186A5A9}"/>
          </ac:spMkLst>
        </pc:spChg>
        <pc:picChg chg="add mod">
          <ac:chgData name="Uppal, M" userId="S::muppal6.317@chadwellprimaryschool.co.uk::a7bf800c-8198-46d1-b6bc-36f72add58f1" providerId="AD" clId="Web-{2BAFD1DF-25CD-4267-BAA3-C0E16ACAB0F3}" dt="2025-09-13T16:52:27.242" v="143" actId="1076"/>
          <ac:picMkLst>
            <pc:docMk/>
            <pc:sldMk cId="2606833642" sldId="288"/>
            <ac:picMk id="4" creationId="{3E1B9DBC-67CB-C4AB-3158-A7B91DC3D7E7}"/>
          </ac:picMkLst>
        </pc:picChg>
      </pc:sldChg>
      <pc:sldChg chg="new del">
        <pc:chgData name="Uppal, M" userId="S::muppal6.317@chadwellprimaryschool.co.uk::a7bf800c-8198-46d1-b6bc-36f72add58f1" providerId="AD" clId="Web-{2BAFD1DF-25CD-4267-BAA3-C0E16ACAB0F3}" dt="2025-09-13T16:47:44.784" v="93"/>
        <pc:sldMkLst>
          <pc:docMk/>
          <pc:sldMk cId="3405316439" sldId="288"/>
        </pc:sldMkLst>
      </pc:sldChg>
    </pc:docChg>
  </pc:docChgLst>
  <pc:docChgLst>
    <pc:chgData name="Patel, D" userId="S::dpatel132.317@chadwellprimaryschool.co.uk::84530804-34e0-490c-911c-aa61c08b4e5d" providerId="AD" clId="Web-{1F747AC5-BCC0-7922-5310-FD0852144530}"/>
    <pc:docChg chg="addSld delSld modSld sldOrd">
      <pc:chgData name="Patel, D" userId="S::dpatel132.317@chadwellprimaryschool.co.uk::84530804-34e0-490c-911c-aa61c08b4e5d" providerId="AD" clId="Web-{1F747AC5-BCC0-7922-5310-FD0852144530}" dt="2025-09-08T16:20:36.248" v="78"/>
      <pc:docMkLst>
        <pc:docMk/>
      </pc:docMkLst>
      <pc:sldChg chg="modSp add del">
        <pc:chgData name="Patel, D" userId="S::dpatel132.317@chadwellprimaryschool.co.uk::84530804-34e0-490c-911c-aa61c08b4e5d" providerId="AD" clId="Web-{1F747AC5-BCC0-7922-5310-FD0852144530}" dt="2025-09-08T16:12:51.768" v="6" actId="20577"/>
        <pc:sldMkLst>
          <pc:docMk/>
          <pc:sldMk cId="2627720346" sldId="270"/>
        </pc:sldMkLst>
        <pc:spChg chg="mod">
          <ac:chgData name="Patel, D" userId="S::dpatel132.317@chadwellprimaryschool.co.uk::84530804-34e0-490c-911c-aa61c08b4e5d" providerId="AD" clId="Web-{1F747AC5-BCC0-7922-5310-FD0852144530}" dt="2025-09-08T16:12:51.768" v="6" actId="20577"/>
          <ac:spMkLst>
            <pc:docMk/>
            <pc:sldMk cId="2627720346" sldId="270"/>
            <ac:spMk id="2" creationId="{00000000-0000-0000-0000-000000000000}"/>
          </ac:spMkLst>
        </pc:spChg>
        <pc:spChg chg="mod">
          <ac:chgData name="Patel, D" userId="S::dpatel132.317@chadwellprimaryschool.co.uk::84530804-34e0-490c-911c-aa61c08b4e5d" providerId="AD" clId="Web-{1F747AC5-BCC0-7922-5310-FD0852144530}" dt="2025-09-08T16:12:44.393" v="5" actId="20577"/>
          <ac:spMkLst>
            <pc:docMk/>
            <pc:sldMk cId="2627720346" sldId="270"/>
            <ac:spMk id="3" creationId="{00000000-0000-0000-0000-000000000000}"/>
          </ac:spMkLst>
        </pc:spChg>
      </pc:sldChg>
      <pc:sldChg chg="del">
        <pc:chgData name="Patel, D" userId="S::dpatel132.317@chadwellprimaryschool.co.uk::84530804-34e0-490c-911c-aa61c08b4e5d" providerId="AD" clId="Web-{1F747AC5-BCC0-7922-5310-FD0852144530}" dt="2025-09-08T16:19:14.666" v="18"/>
        <pc:sldMkLst>
          <pc:docMk/>
          <pc:sldMk cId="2334547971" sldId="272"/>
        </pc:sldMkLst>
      </pc:sldChg>
      <pc:sldChg chg="new del">
        <pc:chgData name="Patel, D" userId="S::dpatel132.317@chadwellprimaryschool.co.uk::84530804-34e0-490c-911c-aa61c08b4e5d" providerId="AD" clId="Web-{1F747AC5-BCC0-7922-5310-FD0852144530}" dt="2025-09-08T16:17:27.301" v="8"/>
        <pc:sldMkLst>
          <pc:docMk/>
          <pc:sldMk cId="891868236" sldId="286"/>
        </pc:sldMkLst>
      </pc:sldChg>
      <pc:sldChg chg="addSp modSp new ord">
        <pc:chgData name="Patel, D" userId="S::dpatel132.317@chadwellprimaryschool.co.uk::84530804-34e0-490c-911c-aa61c08b4e5d" providerId="AD" clId="Web-{1F747AC5-BCC0-7922-5310-FD0852144530}" dt="2025-09-08T16:20:21.592" v="76" actId="20577"/>
        <pc:sldMkLst>
          <pc:docMk/>
          <pc:sldMk cId="1408776156" sldId="286"/>
        </pc:sldMkLst>
        <pc:spChg chg="add mod">
          <ac:chgData name="Patel, D" userId="S::dpatel132.317@chadwellprimaryschool.co.uk::84530804-34e0-490c-911c-aa61c08b4e5d" providerId="AD" clId="Web-{1F747AC5-BCC0-7922-5310-FD0852144530}" dt="2025-09-08T16:20:21.592" v="76" actId="20577"/>
          <ac:spMkLst>
            <pc:docMk/>
            <pc:sldMk cId="1408776156" sldId="286"/>
            <ac:spMk id="3" creationId="{F8CBA5BC-9538-07D1-DFCB-B83F8FA38B6E}"/>
          </ac:spMkLst>
        </pc:spChg>
        <pc:spChg chg="add mod">
          <ac:chgData name="Patel, D" userId="S::dpatel132.317@chadwellprimaryschool.co.uk::84530804-34e0-490c-911c-aa61c08b4e5d" providerId="AD" clId="Web-{1F747AC5-BCC0-7922-5310-FD0852144530}" dt="2025-09-08T16:20:09.451" v="70" actId="20577"/>
          <ac:spMkLst>
            <pc:docMk/>
            <pc:sldMk cId="1408776156" sldId="286"/>
            <ac:spMk id="4" creationId="{0182A3E2-DF80-DFA9-9E16-5AFD6CDF48DA}"/>
          </ac:spMkLst>
        </pc:spChg>
        <pc:picChg chg="add mod">
          <ac:chgData name="Patel, D" userId="S::dpatel132.317@chadwellprimaryschool.co.uk::84530804-34e0-490c-911c-aa61c08b4e5d" providerId="AD" clId="Web-{1F747AC5-BCC0-7922-5310-FD0852144530}" dt="2025-09-08T16:19:42.966" v="31" actId="1076"/>
          <ac:picMkLst>
            <pc:docMk/>
            <pc:sldMk cId="1408776156" sldId="286"/>
            <ac:picMk id="2" creationId="{D7B91D09-5FF1-CEB5-9731-E165B9306C9D}"/>
          </ac:picMkLst>
        </pc:picChg>
      </pc:sldChg>
      <pc:sldChg chg="addSp modSp new ord">
        <pc:chgData name="Patel, D" userId="S::dpatel132.317@chadwellprimaryschool.co.uk::84530804-34e0-490c-911c-aa61c08b4e5d" providerId="AD" clId="Web-{1F747AC5-BCC0-7922-5310-FD0852144530}" dt="2025-09-08T16:20:36.248" v="78"/>
        <pc:sldMkLst>
          <pc:docMk/>
          <pc:sldMk cId="1628860893" sldId="287"/>
        </pc:sldMkLst>
        <pc:spChg chg="add">
          <ac:chgData name="Patel, D" userId="S::dpatel132.317@chadwellprimaryschool.co.uk::84530804-34e0-490c-911c-aa61c08b4e5d" providerId="AD" clId="Web-{1F747AC5-BCC0-7922-5310-FD0852144530}" dt="2025-09-08T16:20:31.639" v="77"/>
          <ac:spMkLst>
            <pc:docMk/>
            <pc:sldMk cId="1628860893" sldId="287"/>
            <ac:spMk id="4" creationId="{D3CBC192-ED48-35D4-ECB8-4BE6DFA5C481}"/>
          </ac:spMkLst>
        </pc:spChg>
        <pc:spChg chg="add">
          <ac:chgData name="Patel, D" userId="S::dpatel132.317@chadwellprimaryschool.co.uk::84530804-34e0-490c-911c-aa61c08b4e5d" providerId="AD" clId="Web-{1F747AC5-BCC0-7922-5310-FD0852144530}" dt="2025-09-08T16:20:36.248" v="78"/>
          <ac:spMkLst>
            <pc:docMk/>
            <pc:sldMk cId="1628860893" sldId="287"/>
            <ac:spMk id="6" creationId="{882A9FE1-A836-B038-02C6-69AC69540900}"/>
          </ac:spMkLst>
        </pc:spChg>
        <pc:picChg chg="add mod">
          <ac:chgData name="Patel, D" userId="S::dpatel132.317@chadwellprimaryschool.co.uk::84530804-34e0-490c-911c-aa61c08b4e5d" providerId="AD" clId="Web-{1F747AC5-BCC0-7922-5310-FD0852144530}" dt="2025-09-08T16:20:15.061" v="71" actId="1076"/>
          <ac:picMkLst>
            <pc:docMk/>
            <pc:sldMk cId="1628860893" sldId="287"/>
            <ac:picMk id="2" creationId="{81D66D1C-CD61-9181-C391-E6460F780EAE}"/>
          </ac:picMkLst>
        </pc:picChg>
      </pc:sldChg>
    </pc:docChg>
  </pc:docChgLst>
  <pc:docChgLst>
    <pc:chgData clId="Web-{2BAFD1DF-25CD-4267-BAA3-C0E16ACAB0F3}"/>
    <pc:docChg chg="delSld">
      <pc:chgData name="" userId="" providerId="" clId="Web-{2BAFD1DF-25CD-4267-BAA3-C0E16ACAB0F3}" dt="2025-09-13T16:45:07.376" v="0"/>
      <pc:docMkLst>
        <pc:docMk/>
      </pc:docMkLst>
      <pc:sldChg chg="del">
        <pc:chgData name="" userId="" providerId="" clId="Web-{2BAFD1DF-25CD-4267-BAA3-C0E16ACAB0F3}" dt="2025-09-13T16:45:07.376" v="0"/>
        <pc:sldMkLst>
          <pc:docMk/>
          <pc:sldMk cId="176498451" sldId="256"/>
        </pc:sldMkLst>
      </pc:sldChg>
    </pc:docChg>
  </pc:docChgLst>
  <pc:docChgLst>
    <pc:chgData name="Uppal, M" userId="S::muppal6.317@chadwellprimaryschool.co.uk::a7bf800c-8198-46d1-b6bc-36f72add58f1" providerId="AD" clId="Web-{34591916-B260-5F67-4D37-A417E23068D9}"/>
    <pc:docChg chg="modSld">
      <pc:chgData name="Uppal, M" userId="S::muppal6.317@chadwellprimaryschool.co.uk::a7bf800c-8198-46d1-b6bc-36f72add58f1" providerId="AD" clId="Web-{34591916-B260-5F67-4D37-A417E23068D9}" dt="2025-09-16T10:45:32.809" v="96" actId="20577"/>
      <pc:docMkLst>
        <pc:docMk/>
      </pc:docMkLst>
      <pc:sldChg chg="modSp">
        <pc:chgData name="Uppal, M" userId="S::muppal6.317@chadwellprimaryschool.co.uk::a7bf800c-8198-46d1-b6bc-36f72add58f1" providerId="AD" clId="Web-{34591916-B260-5F67-4D37-A417E23068D9}" dt="2025-09-16T10:43:12.487" v="56"/>
        <pc:sldMkLst>
          <pc:docMk/>
          <pc:sldMk cId="2935141384" sldId="269"/>
        </pc:sldMkLst>
        <pc:spChg chg="mod">
          <ac:chgData name="Uppal, M" userId="S::muppal6.317@chadwellprimaryschool.co.uk::a7bf800c-8198-46d1-b6bc-36f72add58f1" providerId="AD" clId="Web-{34591916-B260-5F67-4D37-A417E23068D9}" dt="2025-09-16T10:43:12.487" v="56"/>
          <ac:spMkLst>
            <pc:docMk/>
            <pc:sldMk cId="2935141384" sldId="269"/>
            <ac:spMk id="3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34591916-B260-5F67-4D37-A417E23068D9}" dt="2025-09-16T10:41:01.599" v="37" actId="20577"/>
        <pc:sldMkLst>
          <pc:docMk/>
          <pc:sldMk cId="3449489820" sldId="273"/>
        </pc:sldMkLst>
        <pc:spChg chg="mod">
          <ac:chgData name="Uppal, M" userId="S::muppal6.317@chadwellprimaryschool.co.uk::a7bf800c-8198-46d1-b6bc-36f72add58f1" providerId="AD" clId="Web-{34591916-B260-5F67-4D37-A417E23068D9}" dt="2025-09-16T10:41:01.599" v="37" actId="20577"/>
          <ac:spMkLst>
            <pc:docMk/>
            <pc:sldMk cId="3449489820" sldId="273"/>
            <ac:spMk id="3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34591916-B260-5F67-4D37-A417E23068D9}" dt="2025-09-16T10:44:24.070" v="69" actId="20577"/>
        <pc:sldMkLst>
          <pc:docMk/>
          <pc:sldMk cId="792410077" sldId="274"/>
        </pc:sldMkLst>
        <pc:spChg chg="mod">
          <ac:chgData name="Uppal, M" userId="S::muppal6.317@chadwellprimaryschool.co.uk::a7bf800c-8198-46d1-b6bc-36f72add58f1" providerId="AD" clId="Web-{34591916-B260-5F67-4D37-A417E23068D9}" dt="2025-09-16T10:44:24.070" v="69" actId="20577"/>
          <ac:spMkLst>
            <pc:docMk/>
            <pc:sldMk cId="792410077" sldId="274"/>
            <ac:spMk id="3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34591916-B260-5F67-4D37-A417E23068D9}" dt="2025-09-16T10:38:23.151" v="3" actId="20577"/>
        <pc:sldMkLst>
          <pc:docMk/>
          <pc:sldMk cId="2982979484" sldId="278"/>
        </pc:sldMkLst>
        <pc:spChg chg="mod">
          <ac:chgData name="Uppal, M" userId="S::muppal6.317@chadwellprimaryschool.co.uk::a7bf800c-8198-46d1-b6bc-36f72add58f1" providerId="AD" clId="Web-{34591916-B260-5F67-4D37-A417E23068D9}" dt="2025-09-16T10:38:23.151" v="3" actId="20577"/>
          <ac:spMkLst>
            <pc:docMk/>
            <pc:sldMk cId="2982979484" sldId="278"/>
            <ac:spMk id="5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34591916-B260-5F67-4D37-A417E23068D9}" dt="2025-09-16T10:45:32.809" v="96" actId="20577"/>
        <pc:sldMkLst>
          <pc:docMk/>
          <pc:sldMk cId="1446391491" sldId="283"/>
        </pc:sldMkLst>
        <pc:spChg chg="mod">
          <ac:chgData name="Uppal, M" userId="S::muppal6.317@chadwellprimaryschool.co.uk::a7bf800c-8198-46d1-b6bc-36f72add58f1" providerId="AD" clId="Web-{34591916-B260-5F67-4D37-A417E23068D9}" dt="2025-09-16T10:45:32.809" v="96" actId="20577"/>
          <ac:spMkLst>
            <pc:docMk/>
            <pc:sldMk cId="1446391491" sldId="283"/>
            <ac:spMk id="3" creationId="{3F404850-4D90-3885-B550-B43E335E9281}"/>
          </ac:spMkLst>
        </pc:spChg>
      </pc:sldChg>
      <pc:sldChg chg="modSp">
        <pc:chgData name="Uppal, M" userId="S::muppal6.317@chadwellprimaryschool.co.uk::a7bf800c-8198-46d1-b6bc-36f72add58f1" providerId="AD" clId="Web-{34591916-B260-5F67-4D37-A417E23068D9}" dt="2025-09-16T10:42:01.652" v="38" actId="14100"/>
        <pc:sldMkLst>
          <pc:docMk/>
          <pc:sldMk cId="2869880228" sldId="285"/>
        </pc:sldMkLst>
        <pc:spChg chg="mod">
          <ac:chgData name="Uppal, M" userId="S::muppal6.317@chadwellprimaryschool.co.uk::a7bf800c-8198-46d1-b6bc-36f72add58f1" providerId="AD" clId="Web-{34591916-B260-5F67-4D37-A417E23068D9}" dt="2025-09-16T10:42:01.652" v="38" actId="14100"/>
          <ac:spMkLst>
            <pc:docMk/>
            <pc:sldMk cId="2869880228" sldId="285"/>
            <ac:spMk id="3" creationId="{9507ABED-AD09-6BB2-BA6F-876ACD614078}"/>
          </ac:spMkLst>
        </pc:spChg>
      </pc:sldChg>
      <pc:sldChg chg="addSp modSp">
        <pc:chgData name="Uppal, M" userId="S::muppal6.317@chadwellprimaryschool.co.uk::a7bf800c-8198-46d1-b6bc-36f72add58f1" providerId="AD" clId="Web-{34591916-B260-5F67-4D37-A417E23068D9}" dt="2025-09-16T10:39:45.260" v="35" actId="20577"/>
        <pc:sldMkLst>
          <pc:docMk/>
          <pc:sldMk cId="2606833642" sldId="288"/>
        </pc:sldMkLst>
        <pc:spChg chg="add mod">
          <ac:chgData name="Uppal, M" userId="S::muppal6.317@chadwellprimaryschool.co.uk::a7bf800c-8198-46d1-b6bc-36f72add58f1" providerId="AD" clId="Web-{34591916-B260-5F67-4D37-A417E23068D9}" dt="2025-09-16T10:39:45.260" v="35" actId="20577"/>
          <ac:spMkLst>
            <pc:docMk/>
            <pc:sldMk cId="2606833642" sldId="288"/>
            <ac:spMk id="5" creationId="{B45C00B4-2E76-68D3-F89E-76911418ED69}"/>
          </ac:spMkLst>
        </pc:spChg>
      </pc:sldChg>
    </pc:docChg>
  </pc:docChgLst>
  <pc:docChgLst>
    <pc:chgData name="Uppal, M" userId="S::muppal6.317@chadwellprimaryschool.co.uk::a7bf800c-8198-46d1-b6bc-36f72add58f1" providerId="AD" clId="Web-{FEFD1846-513B-4D8C-C780-543F8235164E}"/>
    <pc:docChg chg="modSld">
      <pc:chgData name="Uppal, M" userId="S::muppal6.317@chadwellprimaryschool.co.uk::a7bf800c-8198-46d1-b6bc-36f72add58f1" providerId="AD" clId="Web-{FEFD1846-513B-4D8C-C780-543F8235164E}" dt="2025-09-16T19:28:52.279" v="23" actId="20577"/>
      <pc:docMkLst>
        <pc:docMk/>
      </pc:docMkLst>
      <pc:sldChg chg="modSp">
        <pc:chgData name="Uppal, M" userId="S::muppal6.317@chadwellprimaryschool.co.uk::a7bf800c-8198-46d1-b6bc-36f72add58f1" providerId="AD" clId="Web-{FEFD1846-513B-4D8C-C780-543F8235164E}" dt="2025-09-16T19:28:52.279" v="23" actId="20577"/>
        <pc:sldMkLst>
          <pc:docMk/>
          <pc:sldMk cId="176498451" sldId="256"/>
        </pc:sldMkLst>
        <pc:spChg chg="mod">
          <ac:chgData name="Uppal, M" userId="S::muppal6.317@chadwellprimaryschool.co.uk::a7bf800c-8198-46d1-b6bc-36f72add58f1" providerId="AD" clId="Web-{FEFD1846-513B-4D8C-C780-543F8235164E}" dt="2025-09-16T19:28:52.279" v="23" actId="20577"/>
          <ac:spMkLst>
            <pc:docMk/>
            <pc:sldMk cId="176498451" sldId="256"/>
            <ac:spMk id="2" creationId="{00000000-0000-0000-0000-000000000000}"/>
          </ac:spMkLst>
        </pc:spChg>
      </pc:sldChg>
      <pc:sldChg chg="modSp">
        <pc:chgData name="Uppal, M" userId="S::muppal6.317@chadwellprimaryschool.co.uk::a7bf800c-8198-46d1-b6bc-36f72add58f1" providerId="AD" clId="Web-{FEFD1846-513B-4D8C-C780-543F8235164E}" dt="2025-09-16T19:28:27.855" v="4" actId="20577"/>
        <pc:sldMkLst>
          <pc:docMk/>
          <pc:sldMk cId="2822426670" sldId="271"/>
        </pc:sldMkLst>
        <pc:spChg chg="mod">
          <ac:chgData name="Uppal, M" userId="S::muppal6.317@chadwellprimaryschool.co.uk::a7bf800c-8198-46d1-b6bc-36f72add58f1" providerId="AD" clId="Web-{FEFD1846-513B-4D8C-C780-543F8235164E}" dt="2025-09-16T19:28:27.855" v="4" actId="20577"/>
          <ac:spMkLst>
            <pc:docMk/>
            <pc:sldMk cId="2822426670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F289-A13D-4970-BB69-E245912D1B93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59EBF-F2B9-4009-8D60-1A35F307D9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2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C59EBF-F2B9-4009-8D60-1A35F307D9D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208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4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3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6501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406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0657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753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544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15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82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36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19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33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1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815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1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69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9163"/>
            <a:ext cx="7766936" cy="1646302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tx1"/>
                </a:solidFill>
                <a:latin typeface="NTFPreCursivefk"/>
              </a:rPr>
              <a:t>Parent Expectations </a:t>
            </a:r>
            <a:r>
              <a:rPr lang="en-GB">
                <a:solidFill>
                  <a:schemeClr val="tx1"/>
                </a:solidFill>
                <a:latin typeface="NTFPreCursivefk"/>
              </a:rPr>
              <a:t>Meeting- </a:t>
            </a:r>
            <a:r>
              <a:rPr lang="en-GB" dirty="0">
                <a:solidFill>
                  <a:schemeClr val="tx1"/>
                </a:solidFill>
                <a:latin typeface="NTFPreCursivefk"/>
              </a:rPr>
              <a:t>Reception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5740676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GB" sz="4400" i="1" dirty="0">
                <a:solidFill>
                  <a:srgbClr val="0070C0"/>
                </a:solidFill>
                <a:latin typeface="NTFPreCursivefk"/>
              </a:rPr>
              <a:t>2025- 2026</a:t>
            </a:r>
          </a:p>
        </p:txBody>
      </p:sp>
      <p:pic>
        <p:nvPicPr>
          <p:cNvPr id="1028" name="Picture 4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947" y="1895465"/>
            <a:ext cx="3741510" cy="354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9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7088" y="270933"/>
            <a:ext cx="8596668" cy="13208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sz="5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Birthd</a:t>
            </a:r>
            <a:r>
              <a:rPr lang="en-GB" sz="5000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a</a:t>
            </a:r>
            <a:r>
              <a:rPr lang="en-GB" sz="5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776177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3600" dirty="0">
                <a:latin typeface="NTFPreCursivefk" panose="03000400000000000000" pitchFamily="66" charset="0"/>
              </a:rPr>
              <a:t>Please do not send in any food items to hand out to the class as this is strictly not allowed. </a:t>
            </a:r>
          </a:p>
          <a:p>
            <a:pPr algn="just">
              <a:lnSpc>
                <a:spcPct val="150000"/>
              </a:lnSpc>
            </a:pPr>
            <a:r>
              <a:rPr lang="en-GB" sz="3600" dirty="0">
                <a:latin typeface="NTFPreCursivefk" panose="03000400000000000000" pitchFamily="66" charset="0"/>
              </a:rPr>
              <a:t>We are a healthy eating school and many children in our school have food allergies.</a:t>
            </a:r>
          </a:p>
          <a:p>
            <a:pPr algn="just">
              <a:lnSpc>
                <a:spcPct val="150000"/>
              </a:lnSpc>
            </a:pPr>
            <a:endParaRPr lang="en-GB" sz="3600" dirty="0">
              <a:solidFill>
                <a:srgbClr val="FF0000"/>
              </a:solidFill>
              <a:latin typeface="NTFPreCursivefk" panose="03000400000000000000" pitchFamily="66" charset="0"/>
            </a:endParaRPr>
          </a:p>
        </p:txBody>
      </p:sp>
      <p:pic>
        <p:nvPicPr>
          <p:cNvPr id="11266" name="Picture 2" descr="Free birthday happy birthday clip art free free clipart images ... | Happy  birthday free, Happy birthday clip art, Happy birthday cli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89" y="270933"/>
            <a:ext cx="1623018" cy="188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ree birthday happy birthday clip art free free clipart images ... | Happy  birthday free, Happy birthday clip art, Happy birthday cli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322" y="163689"/>
            <a:ext cx="1623018" cy="188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489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522" y="34115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5000" b="1" u="sng" dirty="0">
                <a:solidFill>
                  <a:schemeClr val="tx1"/>
                </a:solidFill>
                <a:latin typeface="NTFPreCursivefk"/>
              </a:rPr>
              <a:t>Class Dojo</a:t>
            </a:r>
            <a:endParaRPr lang="en-GB" sz="5000" b="1" u="sng" dirty="0">
              <a:solidFill>
                <a:schemeClr val="tx1"/>
              </a:solidFill>
              <a:latin typeface="NTFPreCursivefk" panose="03000400000000000000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F19537-896B-EB30-2A03-C12E320DED59}"/>
              </a:ext>
            </a:extLst>
          </p:cNvPr>
          <p:cNvSpPr txBox="1"/>
          <p:nvPr/>
        </p:nvSpPr>
        <p:spPr>
          <a:xfrm>
            <a:off x="1069258" y="1745225"/>
            <a:ext cx="9316064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ctr">
              <a:buFont typeface="Wingdings"/>
              <a:buChar char="Ø"/>
            </a:pPr>
            <a:r>
              <a:rPr lang="en-US" sz="2400" dirty="0">
                <a:latin typeface="NTFPreCursivefk"/>
              </a:rPr>
              <a:t>All correspondence regarding your child's class will be shared on Class Dojo. If you have questions or need to discuss something with your child's class teacher please send them a message on Class Dojo</a:t>
            </a:r>
          </a:p>
          <a:p>
            <a:pPr marL="285750" indent="-285750" algn="ctr">
              <a:buFont typeface="Wingdings"/>
              <a:buChar char="Ø"/>
            </a:pPr>
            <a:endParaRPr lang="en-US" sz="2400" dirty="0">
              <a:latin typeface="NTFPreCursivefk"/>
            </a:endParaRPr>
          </a:p>
          <a:p>
            <a:pPr marL="285750" indent="-285750" algn="ctr">
              <a:buFont typeface="Wingdings"/>
              <a:buChar char="Ø"/>
            </a:pPr>
            <a:r>
              <a:rPr lang="en-US" sz="2400" dirty="0">
                <a:latin typeface="NTFPreCursivefk"/>
              </a:rPr>
              <a:t>Please ensure you are checking for updates regularly, it is possible to download the app and set up notifications so that you are up to date.</a:t>
            </a:r>
          </a:p>
          <a:p>
            <a:pPr marL="285750" indent="-285750" algn="ctr">
              <a:buFont typeface="Wingdings"/>
              <a:buChar char="Ø"/>
            </a:pPr>
            <a:endParaRPr lang="en-US" sz="2400" dirty="0">
              <a:latin typeface="NTFPreCursivefk"/>
            </a:endParaRPr>
          </a:p>
          <a:p>
            <a:pPr marL="285750" indent="-285750" algn="ctr">
              <a:buFont typeface="Wingdings"/>
              <a:buChar char="Ø"/>
            </a:pPr>
            <a:r>
              <a:rPr lang="en-US" sz="2400" dirty="0">
                <a:latin typeface="NTFPreCursivefk"/>
              </a:rPr>
              <a:t>You will also receive an alert if you child is rewarded a Dojo point during the school day, the children will receive these for displaying our Dispositions of Learning and the Golden Rules. </a:t>
            </a:r>
          </a:p>
        </p:txBody>
      </p:sp>
      <p:pic>
        <p:nvPicPr>
          <p:cNvPr id="4" name="Picture 3" descr="High School Teacher's Use of ClassDojo ...">
            <a:extLst>
              <a:ext uri="{FF2B5EF4-FFF2-40B4-BE49-F238E27FC236}">
                <a16:creationId xmlns:a16="http://schemas.microsoft.com/office/drawing/2014/main" id="{6550E85F-F510-1837-31BC-AAEE017DC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5593" y="-1998"/>
            <a:ext cx="29527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917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2" y="-104249"/>
            <a:ext cx="6971533" cy="88165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GB" sz="6000" b="1" u="sng" dirty="0">
                <a:solidFill>
                  <a:schemeClr val="tx1"/>
                </a:solidFill>
                <a:latin typeface="NTFPreCursivefk"/>
              </a:rPr>
              <a:t>The EYFS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19" y="985374"/>
            <a:ext cx="10747022" cy="4888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3600" dirty="0">
                <a:latin typeface="NTFPreCursivefk"/>
              </a:rPr>
              <a:t>The EYFS Curriculum is split into the following 7 areas: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3600" dirty="0">
              <a:latin typeface="NTFPreCursivefk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B3B895D-B9FA-7E4C-76A3-8288E41B8354}"/>
              </a:ext>
            </a:extLst>
          </p:cNvPr>
          <p:cNvSpPr txBox="1"/>
          <p:nvPr/>
        </p:nvSpPr>
        <p:spPr>
          <a:xfrm>
            <a:off x="275801" y="1905623"/>
            <a:ext cx="4596578" cy="343923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u="sng" dirty="0"/>
              <a:t>Prime Areas: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Communication and Language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Personal, Social and Emotional Development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Physical Development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13BB4D52-31AE-12C5-02BD-7E13AEAD049A}"/>
              </a:ext>
            </a:extLst>
          </p:cNvPr>
          <p:cNvSpPr txBox="1"/>
          <p:nvPr/>
        </p:nvSpPr>
        <p:spPr>
          <a:xfrm>
            <a:off x="5799157" y="1905624"/>
            <a:ext cx="4621159" cy="343923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u="sng" dirty="0"/>
              <a:t>Specific Areas: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Literacy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Mathematics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Expressive Arts and Design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Understanding the World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27FFB4-4524-EED1-02B7-EDCBE0EB75B1}"/>
              </a:ext>
            </a:extLst>
          </p:cNvPr>
          <p:cNvSpPr txBox="1"/>
          <p:nvPr/>
        </p:nvSpPr>
        <p:spPr>
          <a:xfrm>
            <a:off x="1133959" y="5576807"/>
            <a:ext cx="8929606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5FCBEF"/>
                </a:solidFill>
              </a:rPr>
              <a:t>At the end of the year, we will assess pupils against the Early Learning Goals (ELGs) in all 7 areas.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846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F70F-60A3-D73B-6B3D-7F8A14C46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>
                <a:solidFill>
                  <a:srgbClr val="000000"/>
                </a:solidFill>
              </a:rPr>
              <a:t>Assessment in the Early Years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7ABED-AD09-6BB2-BA6F-876ACD614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1071"/>
            <a:ext cx="8734378" cy="41102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NTFPreCursivefk"/>
              </a:rPr>
              <a:t>The children will be assessed against the Early Learning Goals across all areas in the curriculum.</a:t>
            </a:r>
          </a:p>
          <a:p>
            <a:r>
              <a:rPr lang="en-US" sz="2400" dirty="0">
                <a:latin typeface="NTFPreCursivefk"/>
              </a:rPr>
              <a:t>At the end of the year they will achieve a Good Level of Development (GLD) by meeting the ELGs in 5 out of 7 areas (All the prime areas + Literacy and </a:t>
            </a:r>
            <a:r>
              <a:rPr lang="en-US" sz="2400" err="1">
                <a:latin typeface="NTFPreCursivefk"/>
              </a:rPr>
              <a:t>Maths</a:t>
            </a:r>
            <a:r>
              <a:rPr lang="en-US" sz="2400" dirty="0">
                <a:latin typeface="NTFPreCursivefk"/>
              </a:rPr>
              <a:t>)</a:t>
            </a:r>
          </a:p>
          <a:p>
            <a:r>
              <a:rPr lang="en-US" sz="2400">
                <a:latin typeface="NTFPreCursivefk"/>
              </a:rPr>
              <a:t>Communication and Language is a key area as it impacts the ability to achieve ELGs in other areas of the curriculum.</a:t>
            </a:r>
            <a:endParaRPr lang="en-US" sz="2400" dirty="0">
              <a:latin typeface="NTFPreCursivefk"/>
            </a:endParaRPr>
          </a:p>
          <a:p>
            <a:r>
              <a:rPr lang="en-US" sz="2400">
                <a:solidFill>
                  <a:srgbClr val="FF0000"/>
                </a:solidFill>
                <a:latin typeface="NTFPreCursivefk"/>
              </a:rPr>
              <a:t>E.g 'Talk about members of their immediate family'. </a:t>
            </a:r>
            <a:endParaRPr lang="en-US" dirty="0">
              <a:solidFill>
                <a:srgbClr val="FF0000"/>
              </a:solidFill>
              <a:latin typeface="NTFPreCursivefk"/>
            </a:endParaRPr>
          </a:p>
        </p:txBody>
      </p:sp>
    </p:spTree>
    <p:extLst>
      <p:ext uri="{BB962C8B-B14F-4D97-AF65-F5344CB8AC3E}">
        <p14:creationId xmlns:p14="http://schemas.microsoft.com/office/powerpoint/2010/main" val="2869880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234" y="18737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44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152" y="955305"/>
            <a:ext cx="11514666" cy="537721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fontAlgn="t">
              <a:buNone/>
            </a:pPr>
            <a:r>
              <a:rPr lang="en-GB" sz="2400" dirty="0">
                <a:latin typeface="NTFPreCursivefk" panose="03000400000000000000" pitchFamily="66" charset="0"/>
              </a:rPr>
              <a:t>We teach reading through: </a:t>
            </a:r>
          </a:p>
          <a:p>
            <a:pPr fontAlgn="t"/>
            <a:r>
              <a:rPr lang="en-GB" sz="2400" dirty="0">
                <a:latin typeface="NTFPreCursivefk"/>
              </a:rPr>
              <a:t>ELS Phonics Scheme</a:t>
            </a:r>
          </a:p>
          <a:p>
            <a:r>
              <a:rPr lang="en-GB" sz="2400" dirty="0">
                <a:latin typeface="NTFPreCursivefk"/>
              </a:rPr>
              <a:t>Use of the Oxford Reading Tree scheme to teach Reading (de-coding, segmenting, blending and vocabulary) as well as reading skills (prediction, comprehension, features of books)</a:t>
            </a:r>
            <a:endParaRPr lang="en-GB"/>
          </a:p>
          <a:p>
            <a:pPr fontAlgn="t"/>
            <a:r>
              <a:rPr lang="en-GB" sz="2400" dirty="0">
                <a:latin typeface="NTFPreCursivefk" panose="03000400000000000000" pitchFamily="66" charset="0"/>
              </a:rPr>
              <a:t>Free choice of books from class reading area </a:t>
            </a:r>
          </a:p>
          <a:p>
            <a:pPr fontAlgn="t"/>
            <a:r>
              <a:rPr lang="en-GB" sz="2400" dirty="0">
                <a:latin typeface="NTFPreCursivefk"/>
              </a:rPr>
              <a:t>Free choice of books from school library </a:t>
            </a:r>
          </a:p>
          <a:p>
            <a:pPr fontAlgn="t"/>
            <a:r>
              <a:rPr lang="en-GB" sz="2400" dirty="0">
                <a:latin typeface="NTFPreCursivefk"/>
              </a:rPr>
              <a:t>Reading as a class during daily story time</a:t>
            </a:r>
            <a:endParaRPr lang="en-GB" sz="2400" b="1" dirty="0">
              <a:latin typeface="NTFPreCursivefk"/>
            </a:endParaRPr>
          </a:p>
          <a:p>
            <a:pPr marL="0" indent="0" fontAlgn="t">
              <a:buNone/>
            </a:pPr>
            <a:r>
              <a:rPr lang="en-GB" sz="2400" b="1" dirty="0">
                <a:latin typeface="NTFPreCursivefk" panose="03000400000000000000" pitchFamily="66" charset="0"/>
              </a:rPr>
              <a:t>You could:</a:t>
            </a:r>
          </a:p>
          <a:p>
            <a:pPr fontAlgn="t"/>
            <a:r>
              <a:rPr lang="en-GB" sz="2400" dirty="0">
                <a:latin typeface="NTFPreCursivefk" panose="03000400000000000000" pitchFamily="66" charset="0"/>
              </a:rPr>
              <a:t>Visit your local library</a:t>
            </a:r>
          </a:p>
          <a:p>
            <a:pPr fontAlgn="t"/>
            <a:r>
              <a:rPr lang="en-GB" sz="2400" dirty="0">
                <a:latin typeface="NTFPreCursivefk" panose="03000400000000000000" pitchFamily="66" charset="0"/>
              </a:rPr>
              <a:t>Have story time before bed</a:t>
            </a:r>
          </a:p>
          <a:p>
            <a:pPr fontAlgn="t"/>
            <a:r>
              <a:rPr lang="en-GB" sz="2400" dirty="0">
                <a:latin typeface="NTFPreCursivefk" panose="03000400000000000000" pitchFamily="66" charset="0"/>
              </a:rPr>
              <a:t>Read regularly with your child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99585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93575" y="49578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5500" b="1" u="sng" dirty="0">
                <a:solidFill>
                  <a:schemeClr val="tx1"/>
                </a:solidFill>
                <a:latin typeface="NTFPreCursivefk"/>
              </a:rPr>
              <a:t>Re</a:t>
            </a:r>
            <a:r>
              <a:rPr lang="en-GB" sz="5500" u="sng" dirty="0">
                <a:solidFill>
                  <a:schemeClr val="tx1"/>
                </a:solidFill>
                <a:latin typeface="NTFPreCursivefk"/>
              </a:rPr>
              <a:t>a</a:t>
            </a:r>
            <a:r>
              <a:rPr lang="en-GB" sz="5500" b="1" u="sng" dirty="0">
                <a:solidFill>
                  <a:schemeClr val="tx1"/>
                </a:solidFill>
                <a:latin typeface="NTFPreCursivefk"/>
              </a:rPr>
              <a:t>ding 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181" y="1348323"/>
            <a:ext cx="10712568" cy="525381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Once the children begin phonics lessons, they will bring home a book linking to the phonemes we are learning that week. Your child should be able to read the book with little support by segmenting and blending the words.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Please read with your child as often as possible and send their reading folder in </a:t>
            </a:r>
            <a:r>
              <a:rPr lang="en-GB" sz="2800" b="1" dirty="0">
                <a:latin typeface="NTFPreCursivefk"/>
              </a:rPr>
              <a:t>every day</a:t>
            </a:r>
            <a:r>
              <a:rPr lang="en-GB" sz="2800" dirty="0">
                <a:latin typeface="NTFPreCursivefk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It is essential to talk through the book with your child and ask them questions to check their understanding.</a:t>
            </a:r>
            <a:endParaRPr lang="en-GB" sz="3200" dirty="0">
              <a:latin typeface="NTFPreCursivefk"/>
            </a:endParaRPr>
          </a:p>
        </p:txBody>
      </p:sp>
      <p:pic>
        <p:nvPicPr>
          <p:cNvPr id="12292" name="Picture 4" descr="Reading Rocks Clipart Wwwpixsharkcom Images - Dr Seuss Reading Clipart -  Free HD Transparent PNG - Festivalclaca.ca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79" b="18699"/>
          <a:stretch/>
        </p:blipFill>
        <p:spPr bwMode="auto">
          <a:xfrm>
            <a:off x="9400780" y="0"/>
            <a:ext cx="2690134" cy="1673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141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108" y="48820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4400" b="1" u="sng" dirty="0">
                <a:solidFill>
                  <a:schemeClr val="tx1"/>
                </a:solidFill>
                <a:latin typeface="NTFPreCursivefk"/>
              </a:rPr>
              <a:t>Maths – </a:t>
            </a:r>
            <a:r>
              <a:rPr lang="en-GB" b="1" u="sng" dirty="0">
                <a:solidFill>
                  <a:schemeClr val="tx1"/>
                </a:solidFill>
                <a:latin typeface="NTFPreCursivefk"/>
              </a:rPr>
              <a:t>Mathematics Mastery</a:t>
            </a:r>
            <a:endParaRPr lang="en-GB" sz="4400" b="1" u="sng">
              <a:solidFill>
                <a:schemeClr val="tx1"/>
              </a:solidFill>
              <a:latin typeface="NTFPreCursivefk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" y="1958477"/>
            <a:ext cx="12090365" cy="454213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 algn="just">
              <a:buNone/>
            </a:pPr>
            <a:endParaRPr lang="en-US" sz="2400" dirty="0">
              <a:solidFill>
                <a:schemeClr val="tx1"/>
              </a:solidFill>
              <a:latin typeface="NTFPreCursivefk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NTFPreCursivefk"/>
              </a:rPr>
              <a:t>Mathematics Mastery by Ark Curriculum Plus provides reception children with a strong and well-structured foundation in </a:t>
            </a:r>
            <a:r>
              <a:rPr lang="en-US" sz="2400" dirty="0" err="1">
                <a:solidFill>
                  <a:schemeClr val="tx1"/>
                </a:solidFill>
                <a:latin typeface="NTFPreCursivefk"/>
              </a:rPr>
              <a:t>maths</a:t>
            </a:r>
            <a:r>
              <a:rPr lang="en-US" sz="2400" dirty="0">
                <a:solidFill>
                  <a:schemeClr val="tx1"/>
                </a:solidFill>
                <a:latin typeface="NTFPreCursivefk"/>
              </a:rPr>
              <a:t>, built around a carefully sequenced, evidence-based curriculum. It uses the Concrete–Pictorial–Abstract (CPA) approach, encouraging children to explore mathematical concepts using real objects, visual representations, and gradually move to abstract symbols. This method, combined with built-in assessment, ensures children develop a secure understanding of early number, shape, space, and measure in a way that is meaningful and engaging.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NTFPreCursivefk"/>
              </a:rPr>
              <a:t>The </a:t>
            </a:r>
            <a:r>
              <a:rPr lang="en-US" sz="2400" dirty="0" err="1">
                <a:solidFill>
                  <a:schemeClr val="tx1"/>
                </a:solidFill>
                <a:latin typeface="NTFPreCursivefk"/>
              </a:rPr>
              <a:t>programme</a:t>
            </a:r>
            <a:r>
              <a:rPr lang="en-US" sz="2400" dirty="0">
                <a:solidFill>
                  <a:schemeClr val="tx1"/>
                </a:solidFill>
                <a:latin typeface="NTFPreCursivefk"/>
              </a:rPr>
              <a:t> focuses on three key areas: conceptual understanding, mathematical thinking, and language and communication. Children are encouraged to talk about their </a:t>
            </a:r>
            <a:r>
              <a:rPr lang="en-US" sz="2400" dirty="0" err="1">
                <a:solidFill>
                  <a:schemeClr val="tx1"/>
                </a:solidFill>
                <a:latin typeface="NTFPreCursivefk"/>
              </a:rPr>
              <a:t>maths</a:t>
            </a:r>
            <a:r>
              <a:rPr lang="en-US" sz="2400" dirty="0">
                <a:solidFill>
                  <a:schemeClr val="tx1"/>
                </a:solidFill>
                <a:latin typeface="NTFPreCursivefk"/>
              </a:rPr>
              <a:t>, explain their thinking, and explore patterns and relationships. These skills support deeper learning and reasoning, which are essential as they move into Year 1 and Year 2. By embedding mathematical language early on and encouraging structured thinking, the </a:t>
            </a:r>
            <a:r>
              <a:rPr lang="en-US" sz="2400" dirty="0" err="1">
                <a:solidFill>
                  <a:schemeClr val="tx1"/>
                </a:solidFill>
                <a:latin typeface="NTFPreCursivefk"/>
              </a:rPr>
              <a:t>programme</a:t>
            </a:r>
            <a:r>
              <a:rPr lang="en-US" sz="2400" dirty="0">
                <a:solidFill>
                  <a:schemeClr val="tx1"/>
                </a:solidFill>
                <a:latin typeface="NTFPreCursivefk"/>
              </a:rPr>
              <a:t> helps children become confident learners who can articulate their ideas and solve problems effectively.</a:t>
            </a:r>
            <a:endParaRPr lang="en-US">
              <a:solidFill>
                <a:schemeClr val="tx1"/>
              </a:solidFill>
              <a:latin typeface="NTFPreCursivefk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NTFPreCursivefk"/>
              </a:rPr>
              <a:t>This early mastery approach prepares children for the Key Stage 1 curriculum by promoting depth over speed and ensuring that core concepts are deeply understood. Pupils entering Year 1 are already familiar with key representations, routines, and vocabulary, enabling a smooth transition into more formal learning. Over time, this strong foundation leads to improved progress and greater confidence.</a:t>
            </a:r>
            <a:endParaRPr lang="en-US">
              <a:solidFill>
                <a:schemeClr val="tx1"/>
              </a:solidFill>
              <a:latin typeface="NTFPreCursivefk"/>
            </a:endParaRPr>
          </a:p>
          <a:p>
            <a:pPr algn="just"/>
            <a:endParaRPr lang="en-US" sz="2400" dirty="0">
              <a:latin typeface="NTFPreCursivefk"/>
            </a:endParaRPr>
          </a:p>
        </p:txBody>
      </p:sp>
      <p:pic>
        <p:nvPicPr>
          <p:cNvPr id="7170" name="Picture 2" descr="Clipart Panda - Free Clipart Imag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1" y="156456"/>
            <a:ext cx="1961075" cy="200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CDF2255-F7EF-C2A3-09F0-48C4CE57FC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13" t="589" r="59032" b="-556"/>
          <a:stretch>
            <a:fillRect/>
          </a:stretch>
        </p:blipFill>
        <p:spPr>
          <a:xfrm>
            <a:off x="9954140" y="682948"/>
            <a:ext cx="2042415" cy="103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720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995" y="40128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5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Ho</a:t>
            </a:r>
            <a:r>
              <a:rPr lang="en-GB" sz="5000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m</a:t>
            </a:r>
            <a:r>
              <a:rPr lang="en-GB" sz="5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995" y="1726997"/>
            <a:ext cx="11655552" cy="388077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900" dirty="0">
                <a:latin typeface="NTFPreCursivefk"/>
              </a:rPr>
              <a:t>Homework will be set on Class Dojo </a:t>
            </a:r>
            <a:r>
              <a:rPr lang="en-GB" sz="2900" b="1" dirty="0">
                <a:latin typeface="NTFPreCursivefk"/>
              </a:rPr>
              <a:t>every Thursday. </a:t>
            </a:r>
          </a:p>
          <a:p>
            <a:r>
              <a:rPr lang="en-GB" sz="2900" dirty="0">
                <a:latin typeface="NTFPreCursivefk"/>
              </a:rPr>
              <a:t>Some weeks they may be asked to bring something in or practice a particular skill.</a:t>
            </a:r>
          </a:p>
          <a:p>
            <a:r>
              <a:rPr lang="en-GB" sz="2900" dirty="0">
                <a:latin typeface="NTFPreCursivefk"/>
              </a:rPr>
              <a:t>Every week they will be expected to revise the sounds they have learnt in phonics that week and practice their letter formation in their Homework book.</a:t>
            </a:r>
          </a:p>
          <a:p>
            <a:r>
              <a:rPr lang="en-GB" sz="2900" dirty="0">
                <a:latin typeface="NTFPreCursivefk"/>
              </a:rPr>
              <a:t>Homework must be completed as it consolidates what they have been learning in class or provides a learning opportunity for an upcoming topic.</a:t>
            </a:r>
          </a:p>
          <a:p>
            <a:r>
              <a:rPr lang="en-GB" sz="2900" dirty="0">
                <a:latin typeface="NTFPreCursivefk" panose="03000400000000000000" pitchFamily="66" charset="0"/>
              </a:rPr>
              <a:t>Please ensure you help your child and check that they have completed their homework.</a:t>
            </a:r>
          </a:p>
          <a:p>
            <a:pPr marL="0" indent="0">
              <a:buNone/>
            </a:pPr>
            <a:endParaRPr lang="en-GB" sz="2900" dirty="0">
              <a:latin typeface="NTFPreCursivefk" panose="03000400000000000000" pitchFamily="66" charset="0"/>
            </a:endParaRPr>
          </a:p>
        </p:txBody>
      </p:sp>
      <p:pic>
        <p:nvPicPr>
          <p:cNvPr id="14342" name="Picture 6" descr="Free homework clipart public domain homework clip art images -  Cliparting.c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63"/>
          <a:stretch/>
        </p:blipFill>
        <p:spPr bwMode="auto">
          <a:xfrm>
            <a:off x="9880972" y="-2248"/>
            <a:ext cx="2047622" cy="236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426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5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P.E. d</a:t>
            </a:r>
            <a:r>
              <a:rPr lang="en-GB" sz="5000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a</a:t>
            </a:r>
            <a:r>
              <a:rPr lang="en-GB" sz="5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497" y="3308765"/>
            <a:ext cx="9934222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800" b="1" u="sng" dirty="0">
                <a:latin typeface="NTFPreCursivefk"/>
              </a:rPr>
              <a:t>P.E. slots (Starting after the half term holidays):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Carle Class: Thursday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Donaldson Class: Friday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Andreae Class: Wednesday</a:t>
            </a:r>
            <a:endParaRPr lang="en-GB" sz="2800" dirty="0">
              <a:latin typeface="NTFPreCursivefk" panose="03000400000000000000" pitchFamily="66" charset="0"/>
            </a:endParaRPr>
          </a:p>
        </p:txBody>
      </p:sp>
      <p:pic>
        <p:nvPicPr>
          <p:cNvPr id="5" name="Picture 2" descr="Specials - PE | Education clipart, Physical education, Physical education  gam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15" y="312428"/>
            <a:ext cx="1941566" cy="161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Specials - PE | Education clipart, Physical education, Physical education  gam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1826" y="205183"/>
            <a:ext cx="1941566" cy="161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948387" y="2108200"/>
            <a:ext cx="939535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sz="5000" i="1" dirty="0">
                <a:solidFill>
                  <a:srgbClr val="0070C0"/>
                </a:solidFill>
                <a:latin typeface="NTFPreCursivefk" panose="03000400000000000000" pitchFamily="66" charset="0"/>
              </a:rPr>
              <a:t>Please ensure that your child wears their P.E. kit to school, underneath their jumper. </a:t>
            </a:r>
          </a:p>
        </p:txBody>
      </p:sp>
    </p:spTree>
    <p:extLst>
      <p:ext uri="{BB962C8B-B14F-4D97-AF65-F5344CB8AC3E}">
        <p14:creationId xmlns:p14="http://schemas.microsoft.com/office/powerpoint/2010/main" val="792410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101EEB-E01B-64F5-19CA-57C29F446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4850-4D90-3885-B550-B43E335E9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28468" cy="433797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400" dirty="0"/>
              <a:t>Water bottle with child's name labelled</a:t>
            </a:r>
          </a:p>
          <a:p>
            <a:r>
              <a:rPr lang="en-US" sz="2400" dirty="0">
                <a:solidFill>
                  <a:schemeClr val="tx1"/>
                </a:solidFill>
              </a:rPr>
              <a:t>Your child's reading book folder.</a:t>
            </a:r>
            <a:r>
              <a:rPr lang="en-US" sz="2400" dirty="0"/>
              <a:t> </a:t>
            </a:r>
            <a:endParaRPr lang="en-US" sz="24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Children do not need to bring in bags or rucksacks</a:t>
            </a:r>
          </a:p>
          <a:p>
            <a:r>
              <a:rPr lang="en-US" sz="2400" dirty="0"/>
              <a:t>A coat/jacket- Children will access the outdoor learning area throughout the whole year. Nothing too special as it is likely to get wet, messy, sandy during outdoor learning.</a:t>
            </a:r>
          </a:p>
          <a:p>
            <a:r>
              <a:rPr lang="en-US" sz="2400" dirty="0"/>
              <a:t>A labelled set of spare uniform to be kept in school</a:t>
            </a:r>
          </a:p>
          <a:p>
            <a:r>
              <a:rPr lang="en-US" sz="2400" dirty="0"/>
              <a:t>Please make sure all items, including uniform, are labelled with your child's name. It saves a lot of confusion in class and encourages children to take responsibility for their belongings.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6CA00D1-3302-88D4-42AE-80F16D5C1EFF}"/>
              </a:ext>
            </a:extLst>
          </p:cNvPr>
          <p:cNvSpPr txBox="1">
            <a:spLocks/>
          </p:cNvSpPr>
          <p:nvPr/>
        </p:nvSpPr>
        <p:spPr>
          <a:xfrm>
            <a:off x="253358" y="694622"/>
            <a:ext cx="9626242" cy="8816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GB" sz="6000" b="1" u="sng" dirty="0">
                <a:solidFill>
                  <a:schemeClr val="tx1"/>
                </a:solidFill>
                <a:latin typeface="NTFPreCursivefk"/>
              </a:rPr>
              <a:t>What to bring to school?</a:t>
            </a:r>
          </a:p>
        </p:txBody>
      </p:sp>
    </p:spTree>
    <p:extLst>
      <p:ext uri="{BB962C8B-B14F-4D97-AF65-F5344CB8AC3E}">
        <p14:creationId xmlns:p14="http://schemas.microsoft.com/office/powerpoint/2010/main" val="144639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822" y="4878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5000" u="sng" dirty="0">
                <a:solidFill>
                  <a:schemeClr val="tx1"/>
                </a:solidFill>
                <a:latin typeface="NTFPreCursivefk"/>
              </a:rPr>
              <a:t>Meet the Reception team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96770" y="3429000"/>
            <a:ext cx="3590493" cy="14369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2600" dirty="0">
              <a:latin typeface="NTFPreCursivefk" panose="03000400000000000000" pitchFamily="66" charset="0"/>
            </a:endParaRPr>
          </a:p>
          <a:p>
            <a:pPr algn="ctr"/>
            <a:r>
              <a:rPr lang="en-GB" sz="2600" dirty="0">
                <a:latin typeface="NTFPreCursivefk"/>
              </a:rPr>
              <a:t>Mrs Tomlinson</a:t>
            </a:r>
            <a:endParaRPr lang="en-GB" sz="2600" dirty="0">
              <a:latin typeface="NTFPreCursivefk" panose="03000400000000000000" pitchFamily="66" charset="0"/>
            </a:endParaRPr>
          </a:p>
          <a:p>
            <a:pPr algn="ctr"/>
            <a:r>
              <a:rPr lang="en-GB" sz="2600" b="1" u="sng" dirty="0">
                <a:latin typeface="NTFPreCursivefk"/>
              </a:rPr>
              <a:t>Carle class</a:t>
            </a:r>
            <a:endParaRPr lang="en-GB" sz="2600" b="1" u="sng" dirty="0">
              <a:latin typeface="NTFPreCursivefk" panose="03000400000000000000" pitchFamily="66" charset="0"/>
            </a:endParaRPr>
          </a:p>
          <a:p>
            <a:pPr algn="ctr"/>
            <a:endParaRPr lang="en-GB" sz="2600" b="1" dirty="0">
              <a:latin typeface="NTFPreCursivefk" panose="03000400000000000000" pitchFamily="66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28245" y="3416855"/>
            <a:ext cx="3380282" cy="14612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600" dirty="0">
                <a:latin typeface="NTFPreCursivefk"/>
              </a:rPr>
              <a:t>Miss Buendia</a:t>
            </a:r>
            <a:endParaRPr lang="en-US" dirty="0"/>
          </a:p>
          <a:p>
            <a:pPr algn="ctr"/>
            <a:r>
              <a:rPr lang="en-GB" sz="2600" b="1" u="sng" dirty="0">
                <a:latin typeface="NTFPreCursivefk"/>
              </a:rPr>
              <a:t>Andreae class</a:t>
            </a:r>
            <a:endParaRPr lang="en-GB" sz="2600" b="1" u="sng" dirty="0">
              <a:latin typeface="NTFPreCursivefk" panose="03000400000000000000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3555" y="3416855"/>
            <a:ext cx="3563972" cy="14369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600" dirty="0">
                <a:latin typeface="NTFPreCursivefk"/>
              </a:rPr>
              <a:t>Mrs Dhanda/Mrs Vas</a:t>
            </a:r>
            <a:endParaRPr lang="en-GB" sz="2600" dirty="0">
              <a:latin typeface="NTFPreCursivefk" panose="03000400000000000000" pitchFamily="66" charset="0"/>
            </a:endParaRPr>
          </a:p>
          <a:p>
            <a:pPr algn="ctr"/>
            <a:r>
              <a:rPr lang="en-GB" sz="2600" b="1" u="sng" dirty="0">
                <a:latin typeface="NTFPreCursivefk"/>
              </a:rPr>
              <a:t>Donaldson class</a:t>
            </a:r>
            <a:endParaRPr lang="en-GB" sz="2600" b="1" u="sng" dirty="0">
              <a:latin typeface="NTFPreCursivefk" panose="03000400000000000000" pitchFamily="66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78146" y="1341836"/>
            <a:ext cx="5094020" cy="83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600" dirty="0">
                <a:latin typeface="NTFPreCursivefk"/>
              </a:rPr>
              <a:t>Mrs Dhanda– EYFS Phase </a:t>
            </a:r>
            <a:r>
              <a:rPr lang="en-GB" sz="2600" b="1" dirty="0">
                <a:latin typeface="NTFPreCursivefk"/>
              </a:rPr>
              <a:t>Leader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935541" y="2945372"/>
            <a:ext cx="8082845" cy="1128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52307" y="2956661"/>
            <a:ext cx="0" cy="4023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850361" y="2973741"/>
            <a:ext cx="0" cy="4023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018386" y="2956661"/>
            <a:ext cx="0" cy="4023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5850361" y="2210370"/>
            <a:ext cx="0" cy="73500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9794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2" y="-104249"/>
            <a:ext cx="9626242" cy="88165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GB" sz="6000" b="1" u="sng" dirty="0">
                <a:solidFill>
                  <a:schemeClr val="tx1"/>
                </a:solidFill>
                <a:latin typeface="NTFPreCursivefk"/>
              </a:rPr>
              <a:t>Supporting your child at home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19" y="1450323"/>
            <a:ext cx="10747022" cy="4888578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Dressing themselves- putting on and zipping up their coat</a:t>
            </a:r>
            <a:endParaRPr lang="en-US" dirty="0"/>
          </a:p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Using toilet independently and asking to go</a:t>
            </a:r>
          </a:p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Tidying up after themselves</a:t>
            </a:r>
          </a:p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Holding a pencil</a:t>
            </a:r>
          </a:p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Counting to 20</a:t>
            </a:r>
          </a:p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Following simple instructions</a:t>
            </a:r>
          </a:p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Learning to write their name</a:t>
            </a:r>
          </a:p>
          <a:p>
            <a:pPr marL="571500" indent="-571500"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Have conversations!</a:t>
            </a:r>
          </a:p>
          <a:p>
            <a:pPr algn="just">
              <a:lnSpc>
                <a:spcPct val="150000"/>
              </a:lnSpc>
            </a:pPr>
            <a:r>
              <a:rPr lang="en-GB" sz="3600" dirty="0">
                <a:latin typeface="NTFPreCursivefk"/>
              </a:rPr>
              <a:t>    Singing nursery rhymes</a:t>
            </a:r>
          </a:p>
        </p:txBody>
      </p:sp>
    </p:spTree>
    <p:extLst>
      <p:ext uri="{BB962C8B-B14F-4D97-AF65-F5344CB8AC3E}">
        <p14:creationId xmlns:p14="http://schemas.microsoft.com/office/powerpoint/2010/main" val="3020495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4501" y="1687268"/>
            <a:ext cx="862538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NTFPreCursivefk" panose="03000400000000000000" pitchFamily="66" charset="0"/>
              </a:rPr>
              <a:t>Thank you for your time.</a:t>
            </a:r>
          </a:p>
          <a:p>
            <a:pPr algn="ctr"/>
            <a:endParaRPr lang="en-GB" sz="4400" dirty="0">
              <a:latin typeface="NTFPreCursivefk" panose="03000400000000000000" pitchFamily="66" charset="0"/>
            </a:endParaRPr>
          </a:p>
          <a:p>
            <a:pPr algn="ctr"/>
            <a:r>
              <a:rPr lang="en-GB" sz="4400" i="1" dirty="0">
                <a:latin typeface="NTFPreCursivefk" panose="03000400000000000000" pitchFamily="66" charset="0"/>
              </a:rPr>
              <a:t>- If you have any further questions, please ask them via Class Dojo. </a:t>
            </a:r>
            <a:r>
              <a:rPr lang="en-GB" sz="4400" dirty="0">
                <a:latin typeface="NTFPreCursivefk" panose="03000400000000000000" pitchFamily="66" charset="0"/>
              </a:rPr>
              <a:t> </a:t>
            </a:r>
          </a:p>
          <a:p>
            <a:pPr algn="ctr"/>
            <a:endParaRPr lang="en-GB" sz="4400" dirty="0">
              <a:latin typeface="NTFPreCursivefk" panose="030004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86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A50C2EF3-99D9-4628-AE87-518A63D1A222}"/>
              </a:ext>
            </a:extLst>
          </p:cNvPr>
          <p:cNvSpPr txBox="1">
            <a:spLocks/>
          </p:cNvSpPr>
          <p:nvPr/>
        </p:nvSpPr>
        <p:spPr>
          <a:xfrm>
            <a:off x="520699" y="1715443"/>
            <a:ext cx="9403477" cy="23196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800" b="1" u="sng" dirty="0">
                <a:solidFill>
                  <a:srgbClr val="0070C0"/>
                </a:solidFill>
                <a:latin typeface="NTFPreCursivefk" panose="03000400000000000000" pitchFamily="66" charset="0"/>
              </a:rPr>
              <a:t>Chain of communication</a:t>
            </a:r>
          </a:p>
          <a:p>
            <a:pPr marL="0" indent="0" algn="ctr">
              <a:buNone/>
            </a:pPr>
            <a:endParaRPr lang="en-GB" sz="2800" b="1" u="sng" dirty="0">
              <a:solidFill>
                <a:srgbClr val="0070C0"/>
              </a:solidFill>
              <a:latin typeface="NTFPreCursivefk" panose="03000400000000000000" pitchFamily="66" charset="0"/>
            </a:endParaRPr>
          </a:p>
          <a:p>
            <a:pPr marL="0" indent="0" algn="ctr">
              <a:buNone/>
            </a:pPr>
            <a:r>
              <a:rPr lang="en-GB" sz="2800" dirty="0">
                <a:solidFill>
                  <a:srgbClr val="0070C0"/>
                </a:solidFill>
                <a:latin typeface="NTFPreCursivefk"/>
              </a:rPr>
              <a:t>Class Teacher </a:t>
            </a:r>
            <a:r>
              <a:rPr lang="en-GB" sz="2800" dirty="0">
                <a:solidFill>
                  <a:srgbClr val="0070C0"/>
                </a:solidFill>
                <a:latin typeface="NTFPreCursivefk"/>
                <a:sym typeface="Wingdings" panose="05000000000000000000" pitchFamily="2" charset="2"/>
              </a:rPr>
              <a:t> Phase Leader  Senior Leadership</a:t>
            </a:r>
            <a:endParaRPr lang="en-GB" sz="2800" dirty="0">
              <a:solidFill>
                <a:srgbClr val="0070C0"/>
              </a:solidFill>
              <a:latin typeface="NTFPreCursivefk" panose="030004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183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418" y="107176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GB" sz="54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Attend</a:t>
            </a:r>
            <a:r>
              <a:rPr lang="en-GB" sz="5400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a</a:t>
            </a:r>
            <a:r>
              <a:rPr lang="en-GB" sz="54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nce / L</a:t>
            </a:r>
            <a:r>
              <a:rPr lang="en-GB" sz="5400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a</a:t>
            </a:r>
            <a:r>
              <a:rPr lang="en-GB" sz="54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teness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02" y="1246805"/>
            <a:ext cx="9778074" cy="5246274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GB" sz="7400" dirty="0">
                <a:latin typeface="NTFPreCursivefk"/>
              </a:rPr>
              <a:t>Attendance is key to making good progress, so it’s really important to ensure your child attends every day.</a:t>
            </a:r>
          </a:p>
          <a:p>
            <a:pPr algn="just">
              <a:lnSpc>
                <a:spcPct val="150000"/>
              </a:lnSpc>
            </a:pPr>
            <a:r>
              <a:rPr lang="en-GB" sz="7400" dirty="0">
                <a:latin typeface="NTFPreCursivefk"/>
              </a:rPr>
              <a:t>It is important that your child is at school on time as core subjects take place in the mornings.</a:t>
            </a:r>
          </a:p>
          <a:p>
            <a:pPr algn="just">
              <a:lnSpc>
                <a:spcPct val="150000"/>
              </a:lnSpc>
            </a:pPr>
            <a:r>
              <a:rPr lang="en-GB" sz="7400" dirty="0">
                <a:highlight>
                  <a:srgbClr val="FFFF00"/>
                </a:highlight>
                <a:latin typeface="NTFPreCursivefk"/>
              </a:rPr>
              <a:t>School Timings: </a:t>
            </a:r>
          </a:p>
          <a:p>
            <a:pPr algn="just">
              <a:lnSpc>
                <a:spcPct val="150000"/>
              </a:lnSpc>
            </a:pPr>
            <a:r>
              <a:rPr lang="en-GB" sz="7400" dirty="0">
                <a:highlight>
                  <a:srgbClr val="FFFF00"/>
                </a:highlight>
                <a:latin typeface="NTFPreCursivefk"/>
              </a:rPr>
              <a:t>8:50 – Gate opens </a:t>
            </a:r>
          </a:p>
          <a:p>
            <a:pPr algn="just">
              <a:lnSpc>
                <a:spcPct val="150000"/>
              </a:lnSpc>
            </a:pPr>
            <a:r>
              <a:rPr lang="en-GB" sz="7400" dirty="0">
                <a:highlight>
                  <a:srgbClr val="FFFF00"/>
                </a:highlight>
                <a:latin typeface="NTFPreCursivefk"/>
              </a:rPr>
              <a:t>9:00 – Gates close</a:t>
            </a:r>
          </a:p>
          <a:p>
            <a:pPr algn="just">
              <a:lnSpc>
                <a:spcPct val="150000"/>
              </a:lnSpc>
            </a:pPr>
            <a:r>
              <a:rPr lang="en-GB" sz="7400" dirty="0">
                <a:highlight>
                  <a:srgbClr val="FFFF00"/>
                </a:highlight>
                <a:latin typeface="NTFPreCursivefk"/>
              </a:rPr>
              <a:t>Lunch is 11:30- 12:30</a:t>
            </a:r>
            <a:endParaRPr lang="en-GB" sz="7400" dirty="0">
              <a:highlight>
                <a:srgbClr val="FFFF00"/>
              </a:highlight>
              <a:latin typeface="NTFPreCursivefk" panose="03000400000000000000" pitchFamily="66" charset="0"/>
            </a:endParaRPr>
          </a:p>
          <a:p>
            <a:pPr algn="just">
              <a:lnSpc>
                <a:spcPct val="150000"/>
              </a:lnSpc>
            </a:pPr>
            <a:endParaRPr lang="en-GB" sz="3600" dirty="0">
              <a:highlight>
                <a:srgbClr val="FFFF00"/>
              </a:highlight>
              <a:latin typeface="NTFPreCursivefk" panose="03000400000000000000" pitchFamily="66" charset="0"/>
            </a:endParaRPr>
          </a:p>
        </p:txBody>
      </p:sp>
      <p:pic>
        <p:nvPicPr>
          <p:cNvPr id="2050" name="Picture 2" descr="Perfect Attendance Clip Art Clipart | Perfect attendance, Clip art, Kitchen  design de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46" y="107176"/>
            <a:ext cx="1965852" cy="196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FB256B9-F531-42F2-AC48-B4D4C76B8F57}"/>
              </a:ext>
            </a:extLst>
          </p:cNvPr>
          <p:cNvSpPr txBox="1"/>
          <p:nvPr/>
        </p:nvSpPr>
        <p:spPr>
          <a:xfrm>
            <a:off x="6204904" y="3429000"/>
            <a:ext cx="3312321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Please read the attendance policy for more details on late marks and absence percentages. This can be found on the school website</a:t>
            </a:r>
          </a:p>
        </p:txBody>
      </p:sp>
    </p:spTree>
    <p:extLst>
      <p:ext uri="{BB962C8B-B14F-4D97-AF65-F5344CB8AC3E}">
        <p14:creationId xmlns:p14="http://schemas.microsoft.com/office/powerpoint/2010/main" val="3850154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2" y="-104249"/>
            <a:ext cx="4587211" cy="807916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GB" sz="6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Me</a:t>
            </a:r>
            <a:r>
              <a:rPr lang="en-GB" sz="6000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a</a:t>
            </a:r>
            <a:r>
              <a:rPr lang="en-GB" sz="6000" b="1" u="sng" dirty="0">
                <a:solidFill>
                  <a:schemeClr val="tx1"/>
                </a:solidFill>
                <a:latin typeface="NTFPreCursivefk" panose="03000400000000000000" pitchFamily="66" charset="0"/>
              </a:rPr>
              <a:t>l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19" y="1708419"/>
            <a:ext cx="11078860" cy="46304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If your child is school dinners, please pre-order lunches at home </a:t>
            </a:r>
            <a:r>
              <a:rPr lang="en-GB" sz="2800" u="sng" dirty="0">
                <a:latin typeface="NTFPreCursivefk"/>
              </a:rPr>
              <a:t>before 9am.</a:t>
            </a:r>
            <a:endParaRPr lang="en-US" sz="1400" u="sng" dirty="0">
              <a:latin typeface="NTFPreCursivefk"/>
            </a:endParaRPr>
          </a:p>
          <a:p>
            <a:pPr algn="just"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 </a:t>
            </a:r>
            <a:r>
              <a:rPr lang="en-GB" sz="2800" b="1" dirty="0">
                <a:latin typeface="NTFPreCursivefk"/>
              </a:rPr>
              <a:t>Even if they </a:t>
            </a:r>
            <a:r>
              <a:rPr lang="en-GB" sz="2800" dirty="0">
                <a:latin typeface="NTFPreCursivefk"/>
              </a:rPr>
              <a:t>a</a:t>
            </a:r>
            <a:r>
              <a:rPr lang="en-GB" sz="2800" b="1" dirty="0">
                <a:latin typeface="NTFPreCursivefk"/>
              </a:rPr>
              <a:t>re school dinners, please </a:t>
            </a:r>
            <a:r>
              <a:rPr lang="en-GB" sz="2800" dirty="0">
                <a:latin typeface="NTFPreCursivefk"/>
              </a:rPr>
              <a:t>ma</a:t>
            </a:r>
            <a:r>
              <a:rPr lang="en-GB" sz="2800" b="1" dirty="0">
                <a:latin typeface="NTFPreCursivefk"/>
              </a:rPr>
              <a:t>ke s</a:t>
            </a:r>
            <a:r>
              <a:rPr lang="en-GB" sz="2800" dirty="0">
                <a:latin typeface="NTFPreCursivefk"/>
              </a:rPr>
              <a:t>u</a:t>
            </a:r>
            <a:r>
              <a:rPr lang="en-GB" sz="2800" b="1" dirty="0">
                <a:latin typeface="NTFPreCursivefk"/>
              </a:rPr>
              <a:t>re that they bring a labelled water bottle with them. </a:t>
            </a:r>
            <a:endParaRPr lang="en-US" sz="1400">
              <a:latin typeface="NTFPreCursivefk"/>
            </a:endParaRPr>
          </a:p>
          <a:p>
            <a:pPr algn="just">
              <a:lnSpc>
                <a:spcPct val="150000"/>
              </a:lnSpc>
            </a:pPr>
            <a:r>
              <a:rPr lang="en-GB" sz="2800" b="1" dirty="0">
                <a:latin typeface="NTFPreCursivefk"/>
              </a:rPr>
              <a:t>Any issues with school lunches will need to be discussed with the school office or emailed directly to The Pantry as they are a separate entity to the school.</a:t>
            </a:r>
            <a:endParaRPr lang="en-GB" sz="2800" b="1" dirty="0">
              <a:latin typeface="NTFPreCursivefk" panose="03000400000000000000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800" b="1">
              <a:latin typeface="NTFPreCursivefk" panose="03000400000000000000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2B37C0-8C35-46AD-ACC4-8459317B1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83" y="0"/>
            <a:ext cx="2578217" cy="153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54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05175-C01A-59A4-A97F-FE794B6A8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D26E9-198B-7235-217C-6A370802C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132" y="-104249"/>
            <a:ext cx="6992273" cy="86744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GB" sz="6000" b="1" u="sng" dirty="0">
                <a:solidFill>
                  <a:schemeClr val="tx1"/>
                </a:solidFill>
                <a:latin typeface="NTFPreCursivefk"/>
              </a:rPr>
              <a:t>Packed Lunch Policy</a:t>
            </a:r>
            <a:endParaRPr lang="en-GB" sz="6000" b="1" u="sng" dirty="0">
              <a:solidFill>
                <a:schemeClr val="tx1"/>
              </a:solidFill>
              <a:latin typeface="NTFPreCursivefk" panose="03000400000000000000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86256-FA57-BA17-147F-AF3DA186A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319" y="1238519"/>
            <a:ext cx="11078860" cy="46304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GB" sz="2800" dirty="0">
                <a:latin typeface="NTFPreCursivefk"/>
              </a:rPr>
              <a:t>Our packed lunch policy can be found on the school website.</a:t>
            </a:r>
            <a:endParaRPr lang="en-US" sz="1400" u="sng" dirty="0">
              <a:latin typeface="NTFPreCursivefk" panose="03000400000000000000" pitchFamily="66" charset="0"/>
            </a:endParaRPr>
          </a:p>
          <a:p>
            <a:pPr algn="just">
              <a:lnSpc>
                <a:spcPct val="150000"/>
              </a:lnSpc>
            </a:pPr>
            <a:endParaRPr lang="en-GB" sz="2800" dirty="0">
              <a:latin typeface="NTFPreCursivefk" panose="03000400000000000000" pitchFamily="66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800" b="1">
              <a:latin typeface="NTFPreCursivefk" panose="03000400000000000000" pitchFamily="66" charset="0"/>
            </a:endParaRPr>
          </a:p>
        </p:txBody>
      </p:sp>
      <p:pic>
        <p:nvPicPr>
          <p:cNvPr id="4" name="Picture 3" descr="A menu of food on a white background&#10;&#10;AI-generated content may be incorrect.">
            <a:extLst>
              <a:ext uri="{FF2B5EF4-FFF2-40B4-BE49-F238E27FC236}">
                <a16:creationId xmlns:a16="http://schemas.microsoft.com/office/drawing/2014/main" id="{3E1B9DBC-67CB-C4AB-3158-A7B91DC3D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557" y="1920635"/>
            <a:ext cx="10433050" cy="483235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45C00B4-2E76-68D3-F89E-76911418ED69}"/>
              </a:ext>
            </a:extLst>
          </p:cNvPr>
          <p:cNvSpPr/>
          <p:nvPr/>
        </p:nvSpPr>
        <p:spPr>
          <a:xfrm>
            <a:off x="9394900" y="1795919"/>
            <a:ext cx="2598385" cy="175520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Grapes and tomatoes should be cut in half lengthways to avoid choking</a:t>
            </a:r>
          </a:p>
        </p:txBody>
      </p:sp>
    </p:spTree>
    <p:extLst>
      <p:ext uri="{BB962C8B-B14F-4D97-AF65-F5344CB8AC3E}">
        <p14:creationId xmlns:p14="http://schemas.microsoft.com/office/powerpoint/2010/main" val="2606833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ist of clothes with different colors&#10;&#10;AI-generated content may be incorrect.">
            <a:extLst>
              <a:ext uri="{FF2B5EF4-FFF2-40B4-BE49-F238E27FC236}">
                <a16:creationId xmlns:a16="http://schemas.microsoft.com/office/drawing/2014/main" id="{D7B91D09-5FF1-CEB5-9731-E165B9306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6434" y="535351"/>
            <a:ext cx="8276651" cy="62004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CBA5BC-9538-07D1-DFCB-B83F8FA38B6E}"/>
              </a:ext>
            </a:extLst>
          </p:cNvPr>
          <p:cNvSpPr txBox="1"/>
          <p:nvPr/>
        </p:nvSpPr>
        <p:spPr>
          <a:xfrm>
            <a:off x="4491427" y="-3142"/>
            <a:ext cx="274319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u="sng" dirty="0"/>
              <a:t>Uniform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82A3E2-DF80-DFA9-9E16-5AFD6CDF48DA}"/>
              </a:ext>
            </a:extLst>
          </p:cNvPr>
          <p:cNvSpPr txBox="1"/>
          <p:nvPr/>
        </p:nvSpPr>
        <p:spPr>
          <a:xfrm>
            <a:off x="421105" y="1393657"/>
            <a:ext cx="27431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This document can be found on our school website under the 'parents' tab. </a:t>
            </a:r>
          </a:p>
        </p:txBody>
      </p:sp>
    </p:spTree>
    <p:extLst>
      <p:ext uri="{BB962C8B-B14F-4D97-AF65-F5344CB8AC3E}">
        <p14:creationId xmlns:p14="http://schemas.microsoft.com/office/powerpoint/2010/main" val="140877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1D66D1C-CD61-9181-C391-E6460F780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9663" y="599042"/>
            <a:ext cx="9058045" cy="60914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CBC192-ED48-35D4-ECB8-4BE6DFA5C481}"/>
              </a:ext>
            </a:extLst>
          </p:cNvPr>
          <p:cNvSpPr txBox="1"/>
          <p:nvPr/>
        </p:nvSpPr>
        <p:spPr>
          <a:xfrm>
            <a:off x="4491427" y="-3142"/>
            <a:ext cx="274319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u="sng" dirty="0"/>
              <a:t>Uniform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2A9FE1-A836-B038-02C6-69AC69540900}"/>
              </a:ext>
            </a:extLst>
          </p:cNvPr>
          <p:cNvSpPr txBox="1"/>
          <p:nvPr/>
        </p:nvSpPr>
        <p:spPr>
          <a:xfrm>
            <a:off x="421105" y="1393657"/>
            <a:ext cx="27431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This document can be found on our school website under the 'parents' tab. </a:t>
            </a:r>
          </a:p>
        </p:txBody>
      </p:sp>
    </p:spTree>
    <p:extLst>
      <p:ext uri="{BB962C8B-B14F-4D97-AF65-F5344CB8AC3E}">
        <p14:creationId xmlns:p14="http://schemas.microsoft.com/office/powerpoint/2010/main" val="1628860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C91F19CC-A6CC-3585-5DA4-1A30A7A46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75EA8-8BAF-86EE-061E-140C4C279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37708"/>
            <a:ext cx="8596668" cy="388077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2400" dirty="0"/>
              <a:t>Black/Navy shorts </a:t>
            </a:r>
          </a:p>
          <a:p>
            <a:r>
              <a:rPr lang="en-US" sz="2400" dirty="0"/>
              <a:t>Plain white or blue T-shirt</a:t>
            </a:r>
          </a:p>
          <a:p>
            <a:r>
              <a:rPr lang="en-US" sz="2400" dirty="0"/>
              <a:t>Black </a:t>
            </a:r>
            <a:r>
              <a:rPr lang="en-US" sz="2400" err="1"/>
              <a:t>plimsolls</a:t>
            </a:r>
            <a:r>
              <a:rPr lang="en-US" sz="2400" dirty="0"/>
              <a:t> or trainers</a:t>
            </a:r>
          </a:p>
          <a:p>
            <a:r>
              <a:rPr lang="en-US" sz="2400" dirty="0"/>
              <a:t>Black or Navy track suit or jogging bottoms for outdoor games in cold weather</a:t>
            </a:r>
          </a:p>
          <a:p>
            <a:r>
              <a:rPr lang="en-US" sz="2400" dirty="0"/>
              <a:t>Pupils can also wear their school uniform jumper on top during colder weather </a:t>
            </a:r>
          </a:p>
          <a:p>
            <a:r>
              <a:rPr lang="en-US" sz="2400" dirty="0" err="1"/>
              <a:t>Jewellery</a:t>
            </a:r>
            <a:r>
              <a:rPr lang="en-US" sz="2400" dirty="0"/>
              <a:t> will be taped up for P.E to prevent injury, ideally it would best if pupils do not wear earrings to school on P.E days</a:t>
            </a:r>
          </a:p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8574433-96B9-830D-9BE0-82F90EBD7E59}"/>
              </a:ext>
            </a:extLst>
          </p:cNvPr>
          <p:cNvSpPr txBox="1">
            <a:spLocks/>
          </p:cNvSpPr>
          <p:nvPr/>
        </p:nvSpPr>
        <p:spPr>
          <a:xfrm>
            <a:off x="1118784" y="49042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sz="5500" b="1" u="sng" dirty="0">
                <a:solidFill>
                  <a:schemeClr val="tx1"/>
                </a:solidFill>
                <a:latin typeface="NTFPreCursivefk"/>
              </a:rPr>
              <a:t>P.E. Uniform</a:t>
            </a:r>
            <a:endParaRPr lang="en-GB" sz="5500" b="1" u="sng" dirty="0">
              <a:solidFill>
                <a:schemeClr val="tx1"/>
              </a:solidFill>
              <a:latin typeface="NTFPreCursivefk" panose="03000400000000000000" pitchFamily="66" charset="0"/>
            </a:endParaRPr>
          </a:p>
        </p:txBody>
      </p:sp>
      <p:pic>
        <p:nvPicPr>
          <p:cNvPr id="11" name="Picture 2" descr="about">
            <a:extLst>
              <a:ext uri="{FF2B5EF4-FFF2-40B4-BE49-F238E27FC236}">
                <a16:creationId xmlns:a16="http://schemas.microsoft.com/office/drawing/2014/main" id="{66391766-056E-C0A4-F577-D4560EB89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31" y="183797"/>
            <a:ext cx="1958075" cy="174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about">
            <a:extLst>
              <a:ext uri="{FF2B5EF4-FFF2-40B4-BE49-F238E27FC236}">
                <a16:creationId xmlns:a16="http://schemas.microsoft.com/office/drawing/2014/main" id="{7004B041-0DF5-A64B-F8E6-482E2D281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4509" y="110419"/>
            <a:ext cx="1958075" cy="174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61591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DAFC6DDF46B84FAF4D041F6F0FDB61" ma:contentTypeVersion="16" ma:contentTypeDescription="Create a new document." ma:contentTypeScope="" ma:versionID="afec520e0f3aa8294c017bd2456b0a67">
  <xsd:schema xmlns:xsd="http://www.w3.org/2001/XMLSchema" xmlns:xs="http://www.w3.org/2001/XMLSchema" xmlns:p="http://schemas.microsoft.com/office/2006/metadata/properties" xmlns:ns2="b5b1ae2a-a991-4543-ba38-9824185ec6ef" xmlns:ns3="4e1d7998-31f9-4aaf-ab34-18ca85a301e6" targetNamespace="http://schemas.microsoft.com/office/2006/metadata/properties" ma:root="true" ma:fieldsID="e2094b1dbd035be095537b9ec29fc3d1" ns2:_="" ns3:_="">
    <xsd:import namespace="b5b1ae2a-a991-4543-ba38-9824185ec6ef"/>
    <xsd:import namespace="4e1d7998-31f9-4aaf-ab34-18ca85a301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1ae2a-a991-4543-ba38-9824185ec6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c92852f-c736-4bb9-8cb7-27e9d49843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1d7998-31f9-4aaf-ab34-18ca85a301e6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f48a09d-7637-4ece-a2f9-1765ed403976}" ma:internalName="TaxCatchAll" ma:showField="CatchAllData" ma:web="4e1d7998-31f9-4aaf-ab34-18ca85a301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b1ae2a-a991-4543-ba38-9824185ec6ef">
      <Terms xmlns="http://schemas.microsoft.com/office/infopath/2007/PartnerControls"/>
    </lcf76f155ced4ddcb4097134ff3c332f>
    <TaxCatchAll xmlns="4e1d7998-31f9-4aaf-ab34-18ca85a301e6" xsi:nil="true"/>
  </documentManagement>
</p:properties>
</file>

<file path=customXml/itemProps1.xml><?xml version="1.0" encoding="utf-8"?>
<ds:datastoreItem xmlns:ds="http://schemas.openxmlformats.org/officeDocument/2006/customXml" ds:itemID="{C168CE2D-9081-4644-A0C2-AD0A5D0E41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65C1C2-A5F8-4C14-8071-D1FF6CBCDD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b1ae2a-a991-4543-ba38-9824185ec6ef"/>
    <ds:schemaRef ds:uri="4e1d7998-31f9-4aaf-ab34-18ca85a301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BC099A-ABA5-435E-B782-455A483775BD}">
  <ds:schemaRefs>
    <ds:schemaRef ds:uri="http://schemas.microsoft.com/office/2006/metadata/properties"/>
    <ds:schemaRef ds:uri="http://schemas.microsoft.com/office/infopath/2007/PartnerControls"/>
    <ds:schemaRef ds:uri="b5b1ae2a-a991-4543-ba38-9824185ec6ef"/>
    <ds:schemaRef ds:uri="4e1d7998-31f9-4aaf-ab34-18ca85a301e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190</TotalTime>
  <Words>1049</Words>
  <Application>Microsoft Office PowerPoint</Application>
  <PresentationFormat>Widescreen</PresentationFormat>
  <Paragraphs>116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Facet</vt:lpstr>
      <vt:lpstr>Parent Expectations Meeting- Reception</vt:lpstr>
      <vt:lpstr>Meet the Reception team</vt:lpstr>
      <vt:lpstr>PowerPoint Presentation</vt:lpstr>
      <vt:lpstr>Attendance / Lateness</vt:lpstr>
      <vt:lpstr>Meal selection</vt:lpstr>
      <vt:lpstr>Packed Lunch Policy</vt:lpstr>
      <vt:lpstr>PowerPoint Presentation</vt:lpstr>
      <vt:lpstr>PowerPoint Presentation</vt:lpstr>
      <vt:lpstr>PowerPoint Presentation</vt:lpstr>
      <vt:lpstr>Birthdays</vt:lpstr>
      <vt:lpstr>Class Dojo</vt:lpstr>
      <vt:lpstr>The EYFS Curriculum</vt:lpstr>
      <vt:lpstr>Assessment in the Early Years </vt:lpstr>
      <vt:lpstr>Reading</vt:lpstr>
      <vt:lpstr>Reading books</vt:lpstr>
      <vt:lpstr>Maths – Mathematics Mastery</vt:lpstr>
      <vt:lpstr>Homework</vt:lpstr>
      <vt:lpstr>P.E. days</vt:lpstr>
      <vt:lpstr>PowerPoint Presentation</vt:lpstr>
      <vt:lpstr>Supporting your child at home</vt:lpstr>
      <vt:lpstr>PowerPoint Presentation</vt:lpstr>
    </vt:vector>
  </TitlesOfParts>
  <Company>Chadwell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pmackie2.317</dc:creator>
  <cp:lastModifiedBy>Patel, D</cp:lastModifiedBy>
  <cp:revision>570</cp:revision>
  <dcterms:created xsi:type="dcterms:W3CDTF">2020-09-22T15:48:31Z</dcterms:created>
  <dcterms:modified xsi:type="dcterms:W3CDTF">2025-09-16T19:28:58Z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0x0101003EDAFC6DDF46B84FAF4D041F6F0FDB61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